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16" r:id="rId2"/>
  </p:sldMasterIdLst>
  <p:sldIdLst>
    <p:sldId id="294" r:id="rId3"/>
    <p:sldId id="258" r:id="rId4"/>
    <p:sldId id="259" r:id="rId5"/>
    <p:sldId id="260" r:id="rId6"/>
    <p:sldId id="295" r:id="rId7"/>
    <p:sldId id="296" r:id="rId8"/>
    <p:sldId id="297" r:id="rId9"/>
    <p:sldId id="298" r:id="rId10"/>
    <p:sldId id="299" r:id="rId11"/>
    <p:sldId id="300" r:id="rId12"/>
    <p:sldId id="324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63" r:id="rId25"/>
    <p:sldId id="337" r:id="rId26"/>
    <p:sldId id="362" r:id="rId27"/>
    <p:sldId id="301" r:id="rId28"/>
    <p:sldId id="339" r:id="rId29"/>
    <p:sldId id="340" r:id="rId30"/>
    <p:sldId id="341" r:id="rId31"/>
    <p:sldId id="364" r:id="rId32"/>
    <p:sldId id="365" r:id="rId33"/>
    <p:sldId id="368" r:id="rId34"/>
    <p:sldId id="369" r:id="rId35"/>
    <p:sldId id="343" r:id="rId36"/>
    <p:sldId id="344" r:id="rId37"/>
    <p:sldId id="345" r:id="rId38"/>
    <p:sldId id="346" r:id="rId39"/>
    <p:sldId id="347" r:id="rId40"/>
    <p:sldId id="348" r:id="rId41"/>
    <p:sldId id="314" r:id="rId42"/>
    <p:sldId id="349" r:id="rId43"/>
    <p:sldId id="350" r:id="rId44"/>
    <p:sldId id="351" r:id="rId45"/>
    <p:sldId id="353" r:id="rId46"/>
    <p:sldId id="354" r:id="rId47"/>
    <p:sldId id="356" r:id="rId48"/>
    <p:sldId id="357" r:id="rId49"/>
    <p:sldId id="322" r:id="rId50"/>
    <p:sldId id="287" r:id="rId51"/>
    <p:sldId id="307" r:id="rId52"/>
    <p:sldId id="290" r:id="rId53"/>
    <p:sldId id="372" r:id="rId54"/>
    <p:sldId id="374" r:id="rId55"/>
    <p:sldId id="375" r:id="rId56"/>
    <p:sldId id="376" r:id="rId57"/>
    <p:sldId id="377" r:id="rId58"/>
    <p:sldId id="378" r:id="rId59"/>
    <p:sldId id="366" r:id="rId60"/>
    <p:sldId id="367" r:id="rId6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04FD7-1DC0-4B0C-83C1-312648D266FF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3F46C-3528-4566-A6A1-B706B79888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AE54-FE45-457F-A0FF-88B073FC4A27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1C508-0559-494C-9D0B-18D661EC7F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69B7F-5654-4F30-A76F-C830940F08B9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62DF7-D54D-45D5-87B1-7F3AC7CAA2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5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2D4235B-F88A-4364-9FCB-6327FEC9BC9D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2BC37C1-8E57-4004-AF98-43DAE09EBA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FDBF-0A83-4301-867C-FD732104B6CD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BDAAD-8EA0-44C5-8325-6D8FB9B8C5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58A989-9970-4900-9D23-C0D90F3C567E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BF6581-1688-4E0B-BB51-8BE912F89F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8B8718-CFF1-41C5-8F54-677F081204E9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A55160-7E85-46B3-A96B-64BA5C5D11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592526-3B50-48AF-B0E8-26FBB1500046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5060BB-A4D2-420E-9B86-EEAA96C052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340C69-1312-43B7-81FC-B90106A0AD30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7D56C0-3A99-46E3-98CC-F61D9F7987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A98C-0D54-4DAD-B530-F763E89B2725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538C-0181-47C4-A7DE-2B78E87529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51FE72-2721-4CAC-848B-9CE9CB48E2FE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5BCA1F-E0C6-4B48-B539-25472F2CA6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5B0F-2221-4A09-83BE-9E987DE33502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FDE6D-F284-4060-8E88-18BDA912BF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A3079C7-C906-476F-9AC7-24300DE0A8AF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7D0444F-7881-4AD2-8566-C29B3E53CF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C9082-E07D-4480-889F-94CAD7ABAA21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AF80-4204-46F3-92FF-054FE0CBE0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C6A73-ED6A-4B83-9C74-7622A67A0325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9DD6-32B1-42CA-8A49-F98219EDC1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6DE0F-1F2F-4C58-B17D-B6BE556DCC99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10E7C-B29A-483F-A679-15BC33EAE5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8BAF-E7B3-4A6B-95ED-E419ABC36EE7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484D0-B317-4987-8ABF-C655F0E36F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25E9F-8E76-4D2A-9261-8B13FABF751C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8CDB3-F509-45F6-8C19-B9D312D9A0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569B9-0B06-4A2C-8C60-79BD21C96467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0D619-EF3D-41BB-8696-CDC0AF42C0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5C247-E2B8-4E61-B4C5-F0C0D40555B6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87D94-AD09-4A08-8E32-86A085298B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47402-67D7-4D52-B5B7-3C464336F119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F6FB8-3D33-493E-AEA2-3C09629876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2369D-55D4-4A7D-89C8-CF093207B63E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49CC-F636-470E-82CA-6C91786D05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3011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622CF2-F786-42C0-8601-A24E529BF8CC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2A41A3-FF84-41EC-BACB-DC17CE45DA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80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4041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1035E0C-8FD8-49AE-8048-19CFACAABA41}" type="datetimeFigureOut">
              <a:rPr lang="es-ES"/>
              <a:pPr>
                <a:defRPr/>
              </a:pPr>
              <a:t>23/03/2011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24DE3D9-BAFB-440B-B48F-2D22B30929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6" r:id="rId2"/>
    <p:sldLayoutId id="2147483882" r:id="rId3"/>
    <p:sldLayoutId id="2147483883" r:id="rId4"/>
    <p:sldLayoutId id="2147483884" r:id="rId5"/>
    <p:sldLayoutId id="2147483885" r:id="rId6"/>
    <p:sldLayoutId id="2147483877" r:id="rId7"/>
    <p:sldLayoutId id="2147483886" r:id="rId8"/>
    <p:sldLayoutId id="2147483887" r:id="rId9"/>
    <p:sldLayoutId id="2147483878" r:id="rId10"/>
    <p:sldLayoutId id="21474838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8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8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0.jpeg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23.bin"/><Relationship Id="rId4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8.jpeg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25.bin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26.bin"/><Relationship Id="rId4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28.bin"/><Relationship Id="rId4" Type="http://schemas.openxmlformats.org/officeDocument/2006/relationships/image" Target="../media/image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1.jpeg"/><Relationship Id="rId5" Type="http://schemas.openxmlformats.org/officeDocument/2006/relationships/oleObject" Target="../embeddings/oleObject29.bin"/><Relationship Id="rId4" Type="http://schemas.openxmlformats.org/officeDocument/2006/relationships/image" Target="../media/image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30.bin"/><Relationship Id="rId4" Type="http://schemas.openxmlformats.org/officeDocument/2006/relationships/image" Target="../media/image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32.bin"/><Relationship Id="rId4" Type="http://schemas.openxmlformats.org/officeDocument/2006/relationships/image" Target="../media/image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33.bin"/><Relationship Id="rId4" Type="http://schemas.openxmlformats.org/officeDocument/2006/relationships/image" Target="../media/image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54.jpeg"/><Relationship Id="rId4" Type="http://schemas.openxmlformats.org/officeDocument/2006/relationships/image" Target="../media/image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55.jpeg"/><Relationship Id="rId4" Type="http://schemas.openxmlformats.org/officeDocument/2006/relationships/oleObject" Target="../embeddings/oleObject3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56.jpeg"/><Relationship Id="rId4" Type="http://schemas.openxmlformats.org/officeDocument/2006/relationships/image" Target="../media/image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38.bin"/><Relationship Id="rId4" Type="http://schemas.openxmlformats.org/officeDocument/2006/relationships/image" Target="../media/image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39.bin"/><Relationship Id="rId4" Type="http://schemas.openxmlformats.org/officeDocument/2006/relationships/image" Target="../media/image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5" Type="http://schemas.openxmlformats.org/officeDocument/2006/relationships/oleObject" Target="../embeddings/oleObject41.bin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Documents and Settings\dgiraudo\Escritorio\IMG_2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3" y="325438"/>
            <a:ext cx="8918575" cy="6208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1438" y="5157788"/>
            <a:ext cx="7164387" cy="1631950"/>
          </a:xfrm>
          <a:prstGeom prst="rect">
            <a:avLst/>
          </a:prstGeom>
          <a:solidFill>
            <a:srgbClr val="04165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s-ES" sz="2400">
                <a:latin typeface="Arial Narrow" pitchFamily="34" charset="0"/>
              </a:rPr>
              <a:t>Asunción del actual Consejo</a:t>
            </a:r>
            <a:r>
              <a:rPr lang="es-ES" sz="2400" b="1">
                <a:latin typeface="Arial Narrow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s-ES" sz="2400" b="1">
                <a:latin typeface="Arial Narrow" pitchFamily="34" charset="0"/>
              </a:rPr>
              <a:t>1º de Octubre de 2010</a:t>
            </a:r>
          </a:p>
          <a:p>
            <a:pPr>
              <a:lnSpc>
                <a:spcPct val="80000"/>
              </a:lnSpc>
            </a:pPr>
            <a:r>
              <a:rPr lang="es-ES" b="1">
                <a:latin typeface="Arial Narrow" pitchFamily="34" charset="0"/>
              </a:rPr>
              <a:t>Ejercicio 2010 - 2011</a:t>
            </a:r>
          </a:p>
          <a:p>
            <a:pPr>
              <a:lnSpc>
                <a:spcPct val="80000"/>
              </a:lnSpc>
            </a:pPr>
            <a:endParaRPr lang="es-ES" sz="1100" b="1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s-ES" sz="2400">
                <a:latin typeface="Arial Narrow" pitchFamily="34" charset="0"/>
              </a:rPr>
              <a:t>Apadrinada por</a:t>
            </a:r>
            <a:r>
              <a:rPr lang="es-ES" sz="2400" b="1">
                <a:latin typeface="Arial Narrow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s-ES" sz="2400" b="1">
                <a:latin typeface="Arial Narrow" pitchFamily="34" charset="0"/>
              </a:rPr>
              <a:t>Casa Cooperativa y Fundación Grupo Sancor Seguros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7307263" y="6448425"/>
          <a:ext cx="1549400" cy="231775"/>
        </p:xfrm>
        <a:graphic>
          <a:graphicData uri="http://schemas.openxmlformats.org/presentationml/2006/ole">
            <p:oleObj spid="_x0000_s1026" name="CorelDRAW" r:id="rId4" imgW="2806200" imgH="420120" progId="">
              <p:embed/>
            </p:oleObj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00250" y="188913"/>
            <a:ext cx="5329238" cy="387350"/>
          </a:xfrm>
          <a:prstGeom prst="rect">
            <a:avLst/>
          </a:prstGeom>
          <a:solidFill>
            <a:srgbClr val="04165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2400" b="1">
                <a:latin typeface="Arial Narrow" pitchFamily="34" charset="0"/>
              </a:rPr>
              <a:t>Fe.Coop.E.S.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6149975"/>
            <a:ext cx="5715000" cy="708025"/>
          </a:xfrm>
          <a:prstGeom prst="rect">
            <a:avLst/>
          </a:prstGeom>
          <a:solidFill>
            <a:srgbClr val="04165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174625" algn="l"/>
              </a:tabLst>
            </a:pPr>
            <a:r>
              <a:rPr lang="es-ES" sz="2000" b="1">
                <a:solidFill>
                  <a:srgbClr val="B5D9F9"/>
                </a:solidFill>
                <a:latin typeface="Tahoma" pitchFamily="34" charset="0"/>
                <a:cs typeface="Tahoma" pitchFamily="34" charset="0"/>
              </a:rPr>
              <a:t>EN JULIO DE 2008 SE APROBÓ LA ORDENANZA.</a:t>
            </a:r>
          </a:p>
        </p:txBody>
      </p:sp>
      <p:graphicFrame>
        <p:nvGraphicFramePr>
          <p:cNvPr id="10242" name="Object 10"/>
          <p:cNvGraphicFramePr>
            <a:graphicFrameLocks noChangeAspect="1"/>
          </p:cNvGraphicFramePr>
          <p:nvPr/>
        </p:nvGraphicFramePr>
        <p:xfrm>
          <a:off x="7307263" y="6448425"/>
          <a:ext cx="1549400" cy="231775"/>
        </p:xfrm>
        <a:graphic>
          <a:graphicData uri="http://schemas.openxmlformats.org/presentationml/2006/ole">
            <p:oleObj spid="_x0000_s10242" name="CorelDRAW" r:id="rId5" imgW="2806200" imgH="420120" progId="">
              <p:embed/>
            </p:oleObj>
          </a:graphicData>
        </a:graphic>
      </p:graphicFrame>
      <p:sp>
        <p:nvSpPr>
          <p:cNvPr id="8" name="7 Rectángulo"/>
          <p:cNvSpPr/>
          <p:nvPr/>
        </p:nvSpPr>
        <p:spPr>
          <a:xfrm>
            <a:off x="357188" y="1928813"/>
            <a:ext cx="5214937" cy="4017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B5D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Fe.Coop.E.S.  solicitó a la</a:t>
            </a:r>
          </a:p>
          <a:p>
            <a:pPr marL="174625" indent="-1746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B5D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Municipalidad de </a:t>
            </a:r>
            <a:r>
              <a:rPr lang="es-ES" sz="2000" b="1" dirty="0" err="1">
                <a:solidFill>
                  <a:srgbClr val="B5D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Sunchales</a:t>
            </a:r>
            <a:r>
              <a:rPr lang="es-ES" sz="2000" b="1" dirty="0">
                <a:solidFill>
                  <a:srgbClr val="B5D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</a:t>
            </a:r>
          </a:p>
          <a:p>
            <a:pPr marL="174625" indent="-174625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74625" indent="-174625" fontAlgn="auto">
              <a:lnSpc>
                <a:spcPct val="95000"/>
              </a:lnSpc>
              <a:spcBef>
                <a:spcPct val="15000"/>
              </a:spcBef>
              <a:spcAft>
                <a:spcPct val="5000"/>
              </a:spcAft>
              <a:buFont typeface="Wingdings" pitchFamily="2" charset="2"/>
              <a:buChar char="ü"/>
              <a:defRPr/>
            </a:pPr>
            <a:r>
              <a:rPr lang="es-ES" dirty="0">
                <a:latin typeface="Tahoma" pitchFamily="34" charset="0"/>
                <a:cs typeface="Tahoma" pitchFamily="34" charset="0"/>
              </a:rPr>
              <a:t>Que declare de interés municipal la creación de cooperativas escolares.</a:t>
            </a:r>
          </a:p>
          <a:p>
            <a:pPr marL="174625" indent="-174625" fontAlgn="auto">
              <a:lnSpc>
                <a:spcPct val="95000"/>
              </a:lnSpc>
              <a:spcBef>
                <a:spcPct val="15000"/>
              </a:spcBef>
              <a:spcAft>
                <a:spcPct val="5000"/>
              </a:spcAft>
              <a:buFont typeface="Wingdings" pitchFamily="2" charset="2"/>
              <a:buChar char="ü"/>
              <a:defRPr/>
            </a:pPr>
            <a:r>
              <a:rPr lang="es-ES" dirty="0">
                <a:latin typeface="Tahoma" pitchFamily="34" charset="0"/>
                <a:cs typeface="Tahoma" pitchFamily="34" charset="0"/>
              </a:rPr>
              <a:t>Que el “Programa de Fomento” a las cooperativas escolares, contemple la creación del "Fondo de Apoyo" a este tipo de cooperativas. </a:t>
            </a:r>
          </a:p>
          <a:p>
            <a:pPr marL="174625" indent="-174625" fontAlgn="auto">
              <a:lnSpc>
                <a:spcPct val="95000"/>
              </a:lnSpc>
              <a:spcBef>
                <a:spcPct val="15000"/>
              </a:spcBef>
              <a:spcAft>
                <a:spcPct val="5000"/>
              </a:spcAft>
              <a:buFont typeface="Wingdings" pitchFamily="2" charset="2"/>
              <a:buChar char="ü"/>
              <a:defRPr/>
            </a:pPr>
            <a:r>
              <a:rPr lang="es-ES" dirty="0">
                <a:latin typeface="Tahoma" pitchFamily="34" charset="0"/>
                <a:cs typeface="Tahoma" pitchFamily="34" charset="0"/>
              </a:rPr>
              <a:t>Que los recursos que nutrirán el “Fondo de Apoyo” provengan de detraer el 3% del ingreso que en concepto de Derecho de Registro e Inspección, hayan efectivamente realizado las entidades cooperativas.</a:t>
            </a: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928813" y="428625"/>
            <a:ext cx="6215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latin typeface="Tahoma" pitchFamily="34" charset="0"/>
                <a:cs typeface="Tahoma" pitchFamily="34" charset="0"/>
              </a:rPr>
              <a:t>CREACIÓN DEL PROGRAMA “FOMENTO A LAS COOPERATIVAS ESCOLARES” DE LA CIUDAD DE SUNCHALES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9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1" descr="fondo7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858125" y="5643563"/>
          <a:ext cx="1039813" cy="1025525"/>
        </p:xfrm>
        <a:graphic>
          <a:graphicData uri="http://schemas.openxmlformats.org/presentationml/2006/ole">
            <p:oleObj spid="_x0000_s11266" name="CorelDRAW" r:id="rId4" imgW="1228320" imgH="12103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dondear rectángulo de esquina del mismo lado"/>
          <p:cNvSpPr/>
          <p:nvPr/>
        </p:nvSpPr>
        <p:spPr>
          <a:xfrm rot="5400000">
            <a:off x="2105025" y="-180975"/>
            <a:ext cx="5000625" cy="8505825"/>
          </a:xfrm>
          <a:prstGeom prst="round2SameRect">
            <a:avLst>
              <a:gd name="adj1" fmla="val 3664"/>
              <a:gd name="adj2" fmla="val 0"/>
            </a:avLst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0" y="-112713"/>
            <a:ext cx="9144000" cy="16843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53252" name="9 Imagen" descr="cc_fondo_5_arriba_color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1700"/>
            <a:ext cx="914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417609" y="214292"/>
            <a:ext cx="2176111" cy="2143140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6" tIns="45709" rIns="91416" bIns="45709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grpSp>
        <p:nvGrpSpPr>
          <p:cNvPr id="2" name="18 Grupo"/>
          <p:cNvGrpSpPr>
            <a:grpSpLocks/>
          </p:cNvGrpSpPr>
          <p:nvPr/>
        </p:nvGrpSpPr>
        <p:grpSpPr bwMode="auto">
          <a:xfrm>
            <a:off x="285750" y="2676525"/>
            <a:ext cx="8501063" cy="3681413"/>
            <a:chOff x="478659" y="2428868"/>
            <a:chExt cx="9209687" cy="3680973"/>
          </a:xfrm>
        </p:grpSpPr>
        <p:pic>
          <p:nvPicPr>
            <p:cNvPr id="12" name="Picture 6" descr="LOGO COOPERAR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79614" y="2428868"/>
              <a:ext cx="1415420" cy="15365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sp>
          <p:nvSpPr>
            <p:cNvPr id="50189" name="Rectangle 7"/>
            <p:cNvSpPr>
              <a:spLocks noChangeArrowheads="1"/>
            </p:cNvSpPr>
            <p:nvPr/>
          </p:nvSpPr>
          <p:spPr bwMode="auto">
            <a:xfrm>
              <a:off x="478659" y="2446329"/>
              <a:ext cx="7044421" cy="1053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COOPER-AR (Cooperativa Arquetipo)</a:t>
              </a:r>
              <a:endParaRPr lang="es-ES" sz="21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Escuela de Enseñanza Media Nº 445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“Carlos </a:t>
              </a:r>
              <a:r>
                <a:rPr lang="es-ES" sz="2100" b="1" i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Steigleder</a:t>
              </a: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”</a:t>
              </a:r>
              <a:endParaRPr lang="pt-PT" sz="21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50190" name="Rectangle 16"/>
            <p:cNvSpPr>
              <a:spLocks noChangeArrowheads="1"/>
            </p:cNvSpPr>
            <p:nvPr/>
          </p:nvSpPr>
          <p:spPr bwMode="auto">
            <a:xfrm>
              <a:off x="478659" y="3647922"/>
              <a:ext cx="5185286" cy="2461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1803400" algn="l"/>
                </a:tabLst>
                <a:defRPr/>
              </a:pPr>
              <a:r>
                <a:rPr lang="es-E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Actividad:</a:t>
              </a:r>
              <a:r>
                <a:rPr lang="es-ES" sz="1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</a:t>
              </a:r>
              <a:r>
                <a:rPr lang="es-ES" sz="1400" u="sng" dirty="0">
                  <a:latin typeface="+mn-lt"/>
                </a:rPr>
                <a:t>producción</a:t>
              </a:r>
              <a:r>
                <a:rPr lang="es-ES" sz="1400" dirty="0">
                  <a:latin typeface="+mn-lt"/>
                </a:rPr>
                <a:t> (jabones), </a:t>
              </a:r>
              <a:r>
                <a:rPr lang="es-ES" sz="1400" u="sng" dirty="0">
                  <a:latin typeface="+mn-lt"/>
                </a:rPr>
                <a:t>consumo (</a:t>
              </a:r>
              <a:r>
                <a:rPr lang="es-ES" sz="1400" dirty="0">
                  <a:latin typeface="+mn-lt"/>
                </a:rPr>
                <a:t>kiosco y fotocopiadora) y </a:t>
              </a:r>
              <a:r>
                <a:rPr lang="es-ES" sz="1400" u="sng" dirty="0">
                  <a:latin typeface="+mn-lt"/>
                </a:rPr>
                <a:t>servicios</a:t>
              </a:r>
              <a:r>
                <a:rPr lang="es-ES" sz="1400" dirty="0">
                  <a:latin typeface="+mn-lt"/>
                </a:rPr>
                <a:t> (comercialización de jabones, administración de la cooperativa y asesoramiento a micro emprendedores) </a:t>
              </a:r>
              <a:endParaRPr lang="es-E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1803400" algn="l"/>
                </a:tabLst>
                <a:defRPr/>
              </a:pPr>
              <a:r>
                <a:rPr lang="es-E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Desarrollo de la educación cooperativa:</a:t>
              </a:r>
              <a:r>
                <a:rPr lang="es-ES" sz="1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</a:t>
              </a:r>
              <a:r>
                <a:rPr lang="es-ES" sz="1400" dirty="0">
                  <a:latin typeface="+mn-lt"/>
                </a:rPr>
                <a:t>para contribuir al sostenimiento de ese ideal y en una actividad cultural cubriendo otras áreas del saber humano a partir de la acción el la Biblioteca Popular, “Juan Bautista Alberdi” -que funciona en dependencias en la escuela- y de la proyección comunitaria de proyectos solidarios enmarcados en los principios cooperativistas.</a:t>
              </a:r>
            </a:p>
          </p:txBody>
        </p:sp>
        <p:sp>
          <p:nvSpPr>
            <p:cNvPr id="50191" name="Text Box 17"/>
            <p:cNvSpPr txBox="1">
              <a:spLocks noChangeArrowheads="1"/>
            </p:cNvSpPr>
            <p:nvPr/>
          </p:nvSpPr>
          <p:spPr bwMode="auto">
            <a:xfrm>
              <a:off x="5854846" y="4279672"/>
              <a:ext cx="3833500" cy="161112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Personería Escolar: 017/07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Alumnos de la Escuela: 550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Alumnos Cooperativistas: 420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Año de Fundación: 1991</a:t>
              </a:r>
              <a:endParaRPr lang="es-ES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</p:grpSp>
      <p:pic>
        <p:nvPicPr>
          <p:cNvPr id="53257" name="17 Imagen" descr="ilustracion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7450" y="57150"/>
            <a:ext cx="27225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571500"/>
            <a:ext cx="1389062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2714612" y="137248"/>
            <a:ext cx="3786214" cy="1077174"/>
          </a:xfrm>
          <a:prstGeom prst="rect">
            <a:avLst/>
          </a:prstGeom>
          <a:noFill/>
        </p:spPr>
        <p:txBody>
          <a:bodyPr lIns="91392" tIns="45698" rIns="91392" bIns="4569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kern="0" spc="50" dirty="0">
                <a:ln w="11430"/>
                <a:gradFill>
                  <a:gsLst>
                    <a:gs pos="25000">
                      <a:sysClr val="window" lastClr="FFFFFF"/>
                    </a:gs>
                    <a:gs pos="100000">
                      <a:srgbClr val="99003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wis721 Blk BT" pitchFamily="34" charset="0"/>
              </a:rPr>
              <a:t>NIVEL </a:t>
            </a:r>
          </a:p>
          <a:p>
            <a:pPr defTabSz="914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kern="0" spc="50" dirty="0">
                <a:ln w="11430"/>
                <a:gradFill>
                  <a:gsLst>
                    <a:gs pos="25000">
                      <a:sysClr val="window" lastClr="FFFFFF"/>
                    </a:gs>
                    <a:gs pos="100000">
                      <a:srgbClr val="99003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wis721 Blk BT" pitchFamily="34" charset="0"/>
              </a:rPr>
              <a:t>SECUNDARIO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dondear rectángulo de esquina del mismo lado"/>
          <p:cNvSpPr/>
          <p:nvPr/>
        </p:nvSpPr>
        <p:spPr>
          <a:xfrm rot="5400000">
            <a:off x="2105025" y="-180975"/>
            <a:ext cx="5000625" cy="8505825"/>
          </a:xfrm>
          <a:prstGeom prst="round2SameRect">
            <a:avLst>
              <a:gd name="adj1" fmla="val 3664"/>
              <a:gd name="adj2" fmla="val 0"/>
            </a:avLst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0" y="-112713"/>
            <a:ext cx="9144000" cy="16843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54276" name="9 Imagen" descr="cc_fondo_5_arriba_color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1700"/>
            <a:ext cx="914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417609" y="214292"/>
            <a:ext cx="2176111" cy="2143140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6" tIns="45709" rIns="91416" bIns="45709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grpSp>
        <p:nvGrpSpPr>
          <p:cNvPr id="2" name="12 Grupo"/>
          <p:cNvGrpSpPr>
            <a:grpSpLocks/>
          </p:cNvGrpSpPr>
          <p:nvPr/>
        </p:nvGrpSpPr>
        <p:grpSpPr bwMode="auto">
          <a:xfrm>
            <a:off x="357188" y="2670175"/>
            <a:ext cx="8501062" cy="3830638"/>
            <a:chOff x="668369" y="2492375"/>
            <a:chExt cx="9005404" cy="3829725"/>
          </a:xfrm>
        </p:grpSpPr>
        <p:sp>
          <p:nvSpPr>
            <p:cNvPr id="51212" name="Rectangle 7"/>
            <p:cNvSpPr>
              <a:spLocks noChangeArrowheads="1"/>
            </p:cNvSpPr>
            <p:nvPr/>
          </p:nvSpPr>
          <p:spPr bwMode="auto">
            <a:xfrm>
              <a:off x="668369" y="2492375"/>
              <a:ext cx="6854534" cy="1053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C.E.P.A. (Cooperativa Escolar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de Productos Artesanales)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Escuela Nº 279 “Tte. Benjamín Matienzo”</a:t>
              </a:r>
            </a:p>
          </p:txBody>
        </p:sp>
        <p:pic>
          <p:nvPicPr>
            <p:cNvPr id="19" name="Picture 8" descr="LOGO CEP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64585" y="2492375"/>
              <a:ext cx="1584144" cy="13887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sp>
          <p:nvSpPr>
            <p:cNvPr id="51214" name="Text Box 17"/>
            <p:cNvSpPr txBox="1">
              <a:spLocks noChangeArrowheads="1"/>
            </p:cNvSpPr>
            <p:nvPr/>
          </p:nvSpPr>
          <p:spPr bwMode="auto">
            <a:xfrm>
              <a:off x="5854675" y="4384224"/>
              <a:ext cx="3819098" cy="161092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Personería Escolar :028/08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Alumnos de la Escuela: 600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Alumnos Cooperativistas: 450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Año de Fundación: 2003</a:t>
              </a:r>
              <a:endPara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51215" name="Text Box 20"/>
            <p:cNvSpPr txBox="1">
              <a:spLocks noChangeArrowheads="1"/>
            </p:cNvSpPr>
            <p:nvPr/>
          </p:nvSpPr>
          <p:spPr bwMode="auto">
            <a:xfrm>
              <a:off x="668369" y="3644625"/>
              <a:ext cx="5070269" cy="267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Actividad:</a:t>
              </a:r>
              <a:r>
                <a:rPr lang="es-MX" sz="1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</a:t>
              </a:r>
              <a:r>
                <a:rPr lang="es-MX" sz="1400" dirty="0">
                  <a:latin typeface="+mn-lt"/>
                </a:rPr>
                <a:t>Se elaboran líquido limpia vidrios, detergentes, una línea de gamuzas para diversos muebles, </a:t>
              </a:r>
              <a:r>
                <a:rPr lang="es-ES" sz="1400" dirty="0">
                  <a:latin typeface="+mn-lt"/>
                </a:rPr>
                <a:t>indicadores meteorológicos para anticipar el buen o mal tiempo en la zona, bactericidas y perfumes para ropa. </a:t>
              </a: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1400" dirty="0">
                  <a:latin typeface="+mn-lt"/>
                </a:rPr>
                <a:t>Se logró la elaboración de un producto de mayor complejidad: una crema para curación de quemaduras en piel humana.</a:t>
              </a: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1400" dirty="0">
                  <a:latin typeface="+mn-lt"/>
                </a:rPr>
                <a:t>Como en otras Cooperativas Escolares de Producción, C.E.P.A. reúne todos los requisitos establecidos legalmente o por ordenanza Municipal, disposiciones Bromatológicas y de Seguridad Industrial.</a:t>
              </a:r>
            </a:p>
          </p:txBody>
        </p:sp>
      </p:grpSp>
      <p:pic>
        <p:nvPicPr>
          <p:cNvPr id="54281" name="21 Imagen" descr="ilustracion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7450" y="57150"/>
            <a:ext cx="27225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571500"/>
            <a:ext cx="1389062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2714612" y="137248"/>
            <a:ext cx="3786214" cy="1077174"/>
          </a:xfrm>
          <a:prstGeom prst="rect">
            <a:avLst/>
          </a:prstGeom>
          <a:noFill/>
        </p:spPr>
        <p:txBody>
          <a:bodyPr lIns="91392" tIns="45698" rIns="91392" bIns="4569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kern="0" spc="50" dirty="0">
                <a:ln w="11430"/>
                <a:gradFill>
                  <a:gsLst>
                    <a:gs pos="25000">
                      <a:sysClr val="window" lastClr="FFFFFF"/>
                    </a:gs>
                    <a:gs pos="100000">
                      <a:srgbClr val="99003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wis721 Blk BT" pitchFamily="34" charset="0"/>
              </a:rPr>
              <a:t>NIVEL </a:t>
            </a:r>
          </a:p>
          <a:p>
            <a:pPr defTabSz="914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kern="0" spc="50" dirty="0">
                <a:ln w="11430"/>
                <a:gradFill>
                  <a:gsLst>
                    <a:gs pos="25000">
                      <a:sysClr val="window" lastClr="FFFFFF"/>
                    </a:gs>
                    <a:gs pos="100000">
                      <a:srgbClr val="99003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wis721 Blk BT" pitchFamily="34" charset="0"/>
              </a:rPr>
              <a:t>SECUNDARIO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dondear rectángulo de esquina del mismo lado"/>
          <p:cNvSpPr/>
          <p:nvPr/>
        </p:nvSpPr>
        <p:spPr>
          <a:xfrm rot="5400000">
            <a:off x="2105025" y="-180975"/>
            <a:ext cx="5000625" cy="8505825"/>
          </a:xfrm>
          <a:prstGeom prst="round2SameRect">
            <a:avLst>
              <a:gd name="adj1" fmla="val 3664"/>
              <a:gd name="adj2" fmla="val 0"/>
            </a:avLst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0" y="-112713"/>
            <a:ext cx="9144000" cy="16843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55300" name="9 Imagen" descr="cc_fondo_5_arriba_color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1700"/>
            <a:ext cx="914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417609" y="214292"/>
            <a:ext cx="2176111" cy="2143140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6" tIns="45709" rIns="91416" bIns="45709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grpSp>
        <p:nvGrpSpPr>
          <p:cNvPr id="2" name="17 Grupo"/>
          <p:cNvGrpSpPr>
            <a:grpSpLocks/>
          </p:cNvGrpSpPr>
          <p:nvPr/>
        </p:nvGrpSpPr>
        <p:grpSpPr bwMode="auto">
          <a:xfrm>
            <a:off x="285750" y="2532063"/>
            <a:ext cx="8643938" cy="4054475"/>
            <a:chOff x="595346" y="2428868"/>
            <a:chExt cx="9144014" cy="4055416"/>
          </a:xfrm>
        </p:grpSpPr>
        <p:sp>
          <p:nvSpPr>
            <p:cNvPr id="52236" name="Rectangle 7"/>
            <p:cNvSpPr>
              <a:spLocks noChangeArrowheads="1"/>
            </p:cNvSpPr>
            <p:nvPr/>
          </p:nvSpPr>
          <p:spPr bwMode="auto">
            <a:xfrm>
              <a:off x="595346" y="2428868"/>
              <a:ext cx="9144014" cy="1062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EXPERIENCIA JOVEN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Escuela de Enseñanza Media Particular Autorizada Nº 3079 “I.C.E.S.”  (Inst. Cooperativo de Enseñanza Superior)</a:t>
              </a:r>
            </a:p>
          </p:txBody>
        </p:sp>
        <p:pic>
          <p:nvPicPr>
            <p:cNvPr id="13" name="Picture 9" descr="LOGO ICE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79094" y="3319662"/>
              <a:ext cx="1294772" cy="12925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sp>
          <p:nvSpPr>
            <p:cNvPr id="52238" name="Text Box 16"/>
            <p:cNvSpPr txBox="1">
              <a:spLocks noChangeArrowheads="1"/>
            </p:cNvSpPr>
            <p:nvPr/>
          </p:nvSpPr>
          <p:spPr bwMode="auto">
            <a:xfrm>
              <a:off x="5734130" y="4782089"/>
              <a:ext cx="4005230" cy="161168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Personería Escolar: 15/07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Alumnos de la Escuela: 150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Alumnos Cooperativistas: 150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Año de Fundación: 2005</a:t>
              </a:r>
              <a:endPara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52239" name="Rectangle 19"/>
            <p:cNvSpPr>
              <a:spLocks noChangeArrowheads="1"/>
            </p:cNvSpPr>
            <p:nvPr/>
          </p:nvSpPr>
          <p:spPr bwMode="auto">
            <a:xfrm>
              <a:off x="595346" y="3683284"/>
              <a:ext cx="5214355" cy="280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Actividad:</a:t>
              </a:r>
              <a:r>
                <a:rPr lang="es-E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</a:t>
              </a:r>
              <a:r>
                <a:rPr lang="es-ES" sz="1600" dirty="0">
                  <a:latin typeface="+mn-lt"/>
                </a:rPr>
                <a:t>Elaboración y venta de tarjetería artesanal (diseño gráfico).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latin typeface="+mn-lt"/>
                </a:rPr>
                <a:t>Los alumnos ponen en práctica  los conocimientos y herramientas con que cuentan a partir del cursado del Itinerario Formativo: Diseño Gráfico Editorial y de una formación intensiva en Informática, aprovechando los recursos tecnológicos y poniendo en práctica también conocimientos y habilidades propias de distintas disciplinas tales como Educación Artística y Lenguajes Artísticos Comunicacionales.</a:t>
              </a:r>
            </a:p>
          </p:txBody>
        </p:sp>
      </p:grpSp>
      <p:pic>
        <p:nvPicPr>
          <p:cNvPr id="55305" name="21 Imagen" descr="ilustracion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7450" y="57150"/>
            <a:ext cx="27225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571500"/>
            <a:ext cx="1389062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2714612" y="137248"/>
            <a:ext cx="3786214" cy="1077174"/>
          </a:xfrm>
          <a:prstGeom prst="rect">
            <a:avLst/>
          </a:prstGeom>
          <a:noFill/>
        </p:spPr>
        <p:txBody>
          <a:bodyPr lIns="91392" tIns="45698" rIns="91392" bIns="4569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kern="0" spc="50" dirty="0">
                <a:ln w="11430"/>
                <a:gradFill>
                  <a:gsLst>
                    <a:gs pos="25000">
                      <a:sysClr val="window" lastClr="FFFFFF"/>
                    </a:gs>
                    <a:gs pos="100000">
                      <a:srgbClr val="99003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wis721 Blk BT" pitchFamily="34" charset="0"/>
              </a:rPr>
              <a:t>NIVEL </a:t>
            </a:r>
          </a:p>
          <a:p>
            <a:pPr defTabSz="914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kern="0" spc="50" dirty="0">
                <a:ln w="11430"/>
                <a:gradFill>
                  <a:gsLst>
                    <a:gs pos="25000">
                      <a:sysClr val="window" lastClr="FFFFFF"/>
                    </a:gs>
                    <a:gs pos="100000">
                      <a:srgbClr val="99003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wis721 Blk BT" pitchFamily="34" charset="0"/>
              </a:rPr>
              <a:t>SECUNDARIO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dondear rectángulo de esquina del mismo lado"/>
          <p:cNvSpPr/>
          <p:nvPr/>
        </p:nvSpPr>
        <p:spPr>
          <a:xfrm rot="5400000">
            <a:off x="2105025" y="-180975"/>
            <a:ext cx="5000625" cy="8505825"/>
          </a:xfrm>
          <a:prstGeom prst="round2SameRect">
            <a:avLst>
              <a:gd name="adj1" fmla="val 3664"/>
              <a:gd name="adj2" fmla="val 0"/>
            </a:avLst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0" y="-112713"/>
            <a:ext cx="9144000" cy="16843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56324" name="9 Imagen" descr="cc_fondo_5_arriba_color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1700"/>
            <a:ext cx="914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417609" y="214292"/>
            <a:ext cx="2176111" cy="2143140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6" tIns="45709" rIns="91416" bIns="45709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714612" y="137248"/>
            <a:ext cx="3786214" cy="1077174"/>
          </a:xfrm>
          <a:prstGeom prst="rect">
            <a:avLst/>
          </a:prstGeom>
          <a:noFill/>
        </p:spPr>
        <p:txBody>
          <a:bodyPr lIns="91392" tIns="45698" rIns="91392" bIns="4569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kern="0" spc="50" dirty="0">
                <a:ln w="11430"/>
                <a:gradFill>
                  <a:gsLst>
                    <a:gs pos="25000">
                      <a:sysClr val="window" lastClr="FFFFFF"/>
                    </a:gs>
                    <a:gs pos="100000">
                      <a:srgbClr val="99003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wis721 Blk BT" pitchFamily="34" charset="0"/>
              </a:rPr>
              <a:t>NIVEL </a:t>
            </a:r>
          </a:p>
          <a:p>
            <a:pPr defTabSz="914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kern="0" spc="50" dirty="0">
                <a:ln w="11430"/>
                <a:gradFill>
                  <a:gsLst>
                    <a:gs pos="25000">
                      <a:sysClr val="window" lastClr="FFFFFF"/>
                    </a:gs>
                    <a:gs pos="100000">
                      <a:srgbClr val="99003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wis721 Blk BT" pitchFamily="34" charset="0"/>
              </a:rPr>
              <a:t>SECUNDARIO</a:t>
            </a:r>
          </a:p>
        </p:txBody>
      </p:sp>
      <p:grpSp>
        <p:nvGrpSpPr>
          <p:cNvPr id="2" name="12 Grupo"/>
          <p:cNvGrpSpPr>
            <a:grpSpLocks/>
          </p:cNvGrpSpPr>
          <p:nvPr/>
        </p:nvGrpSpPr>
        <p:grpSpPr bwMode="auto">
          <a:xfrm>
            <a:off x="552450" y="2833688"/>
            <a:ext cx="8001000" cy="3238500"/>
            <a:chOff x="598518" y="2500306"/>
            <a:chExt cx="8667725" cy="3238685"/>
          </a:xfrm>
        </p:grpSpPr>
        <p:sp>
          <p:nvSpPr>
            <p:cNvPr id="53260" name="Rectangle 7"/>
            <p:cNvSpPr>
              <a:spLocks noChangeArrowheads="1"/>
            </p:cNvSpPr>
            <p:nvPr/>
          </p:nvSpPr>
          <p:spPr bwMode="auto">
            <a:xfrm>
              <a:off x="598518" y="2500306"/>
              <a:ext cx="7926497" cy="138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SUNCHALITA </a:t>
              </a:r>
              <a:r>
                <a:rPr lang="fr-FR" sz="2100" b="1" i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Ltda</a:t>
              </a:r>
              <a:r>
                <a:rPr lang="fr-FR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100" b="1" i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Escuela</a:t>
              </a:r>
              <a:r>
                <a:rPr lang="fr-FR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de </a:t>
              </a:r>
              <a:r>
                <a:rPr lang="fr-FR" sz="2100" b="1" i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Enseñanza</a:t>
              </a:r>
              <a:r>
                <a:rPr lang="fr-FR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Media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100" b="1" i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Particular</a:t>
              </a:r>
              <a:r>
                <a:rPr lang="fr-FR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</a:t>
              </a:r>
              <a:r>
                <a:rPr lang="fr-FR" sz="2100" b="1" i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Incorporada</a:t>
              </a:r>
              <a:r>
                <a:rPr lang="fr-FR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N° 8107 </a:t>
              </a:r>
              <a:r>
                <a:rPr lang="it-IT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“San José”</a:t>
              </a:r>
              <a:endParaRPr lang="es-ES" sz="21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pic>
          <p:nvPicPr>
            <p:cNvPr id="19" name="Picture 10" descr="LOGO SUNCHALIT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7434" y="2595561"/>
              <a:ext cx="2947714" cy="107162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sp>
          <p:nvSpPr>
            <p:cNvPr id="53262" name="Text Box 16"/>
            <p:cNvSpPr txBox="1">
              <a:spLocks noChangeArrowheads="1"/>
            </p:cNvSpPr>
            <p:nvPr/>
          </p:nvSpPr>
          <p:spPr bwMode="auto">
            <a:xfrm>
              <a:off x="5262580" y="4122824"/>
              <a:ext cx="4003663" cy="161616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Personería Escolar: 012/07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Alumnos de la Escuela: 414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Alumnos Cooperativistas: 300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Año de Fundación: 2006</a:t>
              </a:r>
              <a:endPara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53263" name="Rectangle 20"/>
            <p:cNvSpPr>
              <a:spLocks noChangeArrowheads="1"/>
            </p:cNvSpPr>
            <p:nvPr/>
          </p:nvSpPr>
          <p:spPr bwMode="auto">
            <a:xfrm>
              <a:off x="619155" y="4314922"/>
              <a:ext cx="4333863" cy="1138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7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Actividad: </a:t>
              </a:r>
              <a:r>
                <a:rPr lang="es-ES" sz="1700" dirty="0">
                  <a:latin typeface="+mn-lt"/>
                </a:rPr>
                <a:t>aprovisionamiento de indumentaria escolar necesaria para el alumnado: chombas, buzos, camperas, antiparras y gorras para natación.</a:t>
              </a:r>
            </a:p>
          </p:txBody>
        </p:sp>
      </p:grpSp>
      <p:pic>
        <p:nvPicPr>
          <p:cNvPr id="56330" name="21 Imagen" descr="ilustracion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7450" y="57150"/>
            <a:ext cx="27225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571500"/>
            <a:ext cx="1389062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dondear rectángulo de esquina del mismo lado"/>
          <p:cNvSpPr/>
          <p:nvPr/>
        </p:nvSpPr>
        <p:spPr>
          <a:xfrm rot="5400000">
            <a:off x="2105025" y="-180975"/>
            <a:ext cx="5000625" cy="8505825"/>
          </a:xfrm>
          <a:prstGeom prst="round2SameRect">
            <a:avLst>
              <a:gd name="adj1" fmla="val 3664"/>
              <a:gd name="adj2" fmla="val 0"/>
            </a:avLst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0" y="-112713"/>
            <a:ext cx="9144000" cy="16843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57348" name="9 Imagen" descr="cc_fondo_5_arriba_color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1700"/>
            <a:ext cx="914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417609" y="214292"/>
            <a:ext cx="2176111" cy="2143140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6" tIns="45709" rIns="91416" bIns="45709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571736" y="214291"/>
            <a:ext cx="3714776" cy="584731"/>
          </a:xfrm>
          <a:prstGeom prst="rect">
            <a:avLst/>
          </a:prstGeom>
          <a:noFill/>
        </p:spPr>
        <p:txBody>
          <a:bodyPr lIns="91392" tIns="45698" rIns="91392" bIns="4569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kern="0" spc="50" dirty="0">
                <a:ln w="11430"/>
                <a:gradFill>
                  <a:gsLst>
                    <a:gs pos="25000">
                      <a:sysClr val="window" lastClr="FFFFFF"/>
                    </a:gs>
                    <a:gs pos="100000">
                      <a:srgbClr val="99003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wis721 Blk BT" pitchFamily="34" charset="0"/>
              </a:rPr>
              <a:t>NIVEL PRIMARIO</a:t>
            </a:r>
          </a:p>
        </p:txBody>
      </p:sp>
      <p:grpSp>
        <p:nvGrpSpPr>
          <p:cNvPr id="2" name="17 Grupo"/>
          <p:cNvGrpSpPr>
            <a:grpSpLocks/>
          </p:cNvGrpSpPr>
          <p:nvPr/>
        </p:nvGrpSpPr>
        <p:grpSpPr bwMode="auto">
          <a:xfrm>
            <a:off x="357188" y="2786063"/>
            <a:ext cx="8504237" cy="3848100"/>
            <a:chOff x="595282" y="2503464"/>
            <a:chExt cx="9058716" cy="3849212"/>
          </a:xfrm>
        </p:grpSpPr>
        <p:sp>
          <p:nvSpPr>
            <p:cNvPr id="54284" name="Rectangle 6"/>
            <p:cNvSpPr>
              <a:spLocks noChangeArrowheads="1"/>
            </p:cNvSpPr>
            <p:nvPr/>
          </p:nvSpPr>
          <p:spPr bwMode="auto">
            <a:xfrm>
              <a:off x="596972" y="2503464"/>
              <a:ext cx="7416750" cy="1054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Al.As</a:t>
              </a: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. (ALUMNOS ASOCIADOS)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Escuela Nº 1212 “Pioneros de </a:t>
              </a:r>
              <a:r>
                <a:rPr lang="es-ES" sz="2100" b="1" i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Rochdale</a:t>
              </a: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”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1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pic>
          <p:nvPicPr>
            <p:cNvPr id="13" name="Picture 7" descr="LOGO ALA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11187" y="2503464"/>
              <a:ext cx="1738354" cy="16435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sp>
          <p:nvSpPr>
            <p:cNvPr id="57358" name="Text Box 21"/>
            <p:cNvSpPr txBox="1">
              <a:spLocks noChangeArrowheads="1"/>
            </p:cNvSpPr>
            <p:nvPr/>
          </p:nvSpPr>
          <p:spPr bwMode="auto">
            <a:xfrm>
              <a:off x="5921949" y="4459562"/>
              <a:ext cx="3732049" cy="189311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Personería Escolar: 013/07 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Cantidad de Alumnos: 278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Alumnos Cooperativistas: 278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Año de Fundación: 2004</a:t>
              </a:r>
              <a:endParaRPr lang="es-ES" b="1">
                <a:latin typeface="Lucida Sans Unicode" pitchFamily="34" charset="0"/>
              </a:endParaRPr>
            </a:p>
          </p:txBody>
        </p:sp>
        <p:sp>
          <p:nvSpPr>
            <p:cNvPr id="54287" name="Rectangle 24"/>
            <p:cNvSpPr>
              <a:spLocks noChangeArrowheads="1"/>
            </p:cNvSpPr>
            <p:nvPr/>
          </p:nvSpPr>
          <p:spPr bwMode="auto">
            <a:xfrm>
              <a:off x="595282" y="3592804"/>
              <a:ext cx="5262409" cy="255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7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Actividad: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Tratamiento de residuos: Elaboración de compost.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Huerta e invernadero: Producción de hortalizas, </a:t>
              </a:r>
              <a:r>
                <a:rPr lang="es-ES" sz="16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plantines</a:t>
              </a:r>
              <a:r>
                <a:rPr lang="es-E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, aloe-vera.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Taller de cocina: Elaboración de masitas.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Quiosco: Venta de masitas elaboradas en el taller de cocina y otros alimentos.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Radio escolar: Difusión de actividades de la cooperativa y novedades de la institución.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Informática: Uso de la informática como recurso.</a:t>
              </a:r>
            </a:p>
          </p:txBody>
        </p:sp>
      </p:grpSp>
      <p:pic>
        <p:nvPicPr>
          <p:cNvPr id="57354" name="21 Imagen" descr="ilustracion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7450" y="57150"/>
            <a:ext cx="27225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571500"/>
            <a:ext cx="1389062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dondear rectángulo de esquina del mismo lado"/>
          <p:cNvSpPr/>
          <p:nvPr/>
        </p:nvSpPr>
        <p:spPr>
          <a:xfrm rot="5400000">
            <a:off x="2105025" y="-180975"/>
            <a:ext cx="5000625" cy="8505825"/>
          </a:xfrm>
          <a:prstGeom prst="round2SameRect">
            <a:avLst>
              <a:gd name="adj1" fmla="val 3664"/>
              <a:gd name="adj2" fmla="val 0"/>
            </a:avLst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0" y="-112713"/>
            <a:ext cx="9144000" cy="16843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58372" name="9 Imagen" descr="cc_fondo_5_arriba_color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1700"/>
            <a:ext cx="914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417609" y="214292"/>
            <a:ext cx="2176111" cy="2143140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6" tIns="45709" rIns="91416" bIns="45709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571736" y="214291"/>
            <a:ext cx="3714776" cy="584731"/>
          </a:xfrm>
          <a:prstGeom prst="rect">
            <a:avLst/>
          </a:prstGeom>
          <a:noFill/>
        </p:spPr>
        <p:txBody>
          <a:bodyPr lIns="91392" tIns="45698" rIns="91392" bIns="4569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kern="0" spc="50" dirty="0">
                <a:ln w="11430"/>
                <a:gradFill>
                  <a:gsLst>
                    <a:gs pos="25000">
                      <a:sysClr val="window" lastClr="FFFFFF"/>
                    </a:gs>
                    <a:gs pos="100000">
                      <a:srgbClr val="99003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wis721 Blk BT" pitchFamily="34" charset="0"/>
              </a:rPr>
              <a:t>NIVEL PRIMARIO</a:t>
            </a:r>
          </a:p>
        </p:txBody>
      </p:sp>
      <p:grpSp>
        <p:nvGrpSpPr>
          <p:cNvPr id="2" name="12 Grupo"/>
          <p:cNvGrpSpPr>
            <a:grpSpLocks/>
          </p:cNvGrpSpPr>
          <p:nvPr/>
        </p:nvGrpSpPr>
        <p:grpSpPr bwMode="auto">
          <a:xfrm>
            <a:off x="285750" y="2767013"/>
            <a:ext cx="8643938" cy="3733800"/>
            <a:chOff x="596931" y="2565413"/>
            <a:chExt cx="9131742" cy="3734714"/>
          </a:xfrm>
        </p:grpSpPr>
        <p:sp>
          <p:nvSpPr>
            <p:cNvPr id="55308" name="Rectangle 6"/>
            <p:cNvSpPr>
              <a:spLocks noChangeArrowheads="1"/>
            </p:cNvSpPr>
            <p:nvPr/>
          </p:nvSpPr>
          <p:spPr bwMode="auto">
            <a:xfrm>
              <a:off x="596931" y="2565413"/>
              <a:ext cx="7417759" cy="733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U.P.A. (Unidos Para Ayudar)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Escuela Nº 379 “Florentino Ameghino”</a:t>
              </a:r>
            </a:p>
          </p:txBody>
        </p:sp>
        <p:pic>
          <p:nvPicPr>
            <p:cNvPr id="19" name="Picture 8" descr="LOGO UP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60853" y="2584468"/>
              <a:ext cx="1735785" cy="167522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sp>
          <p:nvSpPr>
            <p:cNvPr id="58382" name="Text Box 20"/>
            <p:cNvSpPr txBox="1">
              <a:spLocks noChangeArrowheads="1"/>
            </p:cNvSpPr>
            <p:nvPr/>
          </p:nvSpPr>
          <p:spPr bwMode="auto">
            <a:xfrm>
              <a:off x="5784163" y="4612201"/>
              <a:ext cx="3944510" cy="161647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Personería Escolar: 008/07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Alumnos de la Escuela: 592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Alumnos Cooperativistas: 400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Año de Fundación: 2005</a:t>
              </a:r>
              <a:endParaRPr lang="es-ES" b="1">
                <a:latin typeface="Lucida Sans Unicode" pitchFamily="34" charset="0"/>
              </a:endParaRPr>
            </a:p>
          </p:txBody>
        </p:sp>
        <p:sp>
          <p:nvSpPr>
            <p:cNvPr id="55311" name="Rectangle 22"/>
            <p:cNvSpPr>
              <a:spLocks noChangeArrowheads="1"/>
            </p:cNvSpPr>
            <p:nvPr/>
          </p:nvSpPr>
          <p:spPr bwMode="auto">
            <a:xfrm>
              <a:off x="596931" y="3499092"/>
              <a:ext cx="5207357" cy="280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7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Actividad:</a:t>
              </a:r>
              <a:r>
                <a:rPr lang="es-ES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</a:t>
              </a:r>
              <a:r>
                <a:rPr lang="es-ES" sz="1600" dirty="0">
                  <a:latin typeface="+mn-lt"/>
                </a:rPr>
                <a:t>Elaboración y venta de productos a partir de los micro - emprendimientos ( "Bar Frutal" y " De Aromas y Sabores"), tablitas para encurtidos, sales </a:t>
              </a:r>
              <a:r>
                <a:rPr lang="es-ES" sz="1600" dirty="0" err="1">
                  <a:latin typeface="+mn-lt"/>
                </a:rPr>
                <a:t>saborizadas</a:t>
              </a:r>
              <a:r>
                <a:rPr lang="es-ES" sz="1600" dirty="0">
                  <a:latin typeface="+mn-lt"/>
                </a:rPr>
                <a:t>, vinagres aromatizados, encurtidos de verduras, dulces, manteles individuales y repasadores.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latin typeface="+mn-lt"/>
                </a:rPr>
                <a:t>Difusión a través de lo curricular de consejos sanos.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latin typeface="+mn-lt"/>
                </a:rPr>
                <a:t>Campañas Solidarias: Libros para ser entregados a Instituciones de la Comunidad.                           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latin typeface="+mn-lt"/>
                </a:rPr>
                <a:t>Tapitas para CENAELE (Centro de Apoyo al Enfermo de Leucemia) junto a </a:t>
              </a:r>
              <a:r>
                <a:rPr lang="es-ES" sz="1600" dirty="0" err="1">
                  <a:latin typeface="+mn-lt"/>
                </a:rPr>
                <a:t>Fe.Coop.E.S</a:t>
              </a:r>
              <a:r>
                <a:rPr lang="es-ES" sz="1600" dirty="0">
                  <a:latin typeface="+mn-lt"/>
                </a:rPr>
                <a:t>.</a:t>
              </a:r>
            </a:p>
          </p:txBody>
        </p:sp>
      </p:grpSp>
      <p:pic>
        <p:nvPicPr>
          <p:cNvPr id="58378" name="11 Imagen" descr="ilustracion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7450" y="57150"/>
            <a:ext cx="27225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571500"/>
            <a:ext cx="1389062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dondear rectángulo de esquina del mismo lado"/>
          <p:cNvSpPr/>
          <p:nvPr/>
        </p:nvSpPr>
        <p:spPr>
          <a:xfrm rot="5400000">
            <a:off x="2105025" y="-180975"/>
            <a:ext cx="5000625" cy="8505825"/>
          </a:xfrm>
          <a:prstGeom prst="round2SameRect">
            <a:avLst>
              <a:gd name="adj1" fmla="val 3664"/>
              <a:gd name="adj2" fmla="val 0"/>
            </a:avLst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0" y="-112713"/>
            <a:ext cx="9144000" cy="16843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59396" name="9 Imagen" descr="cc_fondo_5_arriba_color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1700"/>
            <a:ext cx="914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417609" y="214292"/>
            <a:ext cx="2176111" cy="2143140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6" tIns="45709" rIns="91416" bIns="45709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571736" y="214291"/>
            <a:ext cx="3714776" cy="584731"/>
          </a:xfrm>
          <a:prstGeom prst="rect">
            <a:avLst/>
          </a:prstGeom>
          <a:noFill/>
        </p:spPr>
        <p:txBody>
          <a:bodyPr lIns="91392" tIns="45698" rIns="91392" bIns="4569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kern="0" spc="50" dirty="0">
                <a:ln w="11430"/>
                <a:gradFill>
                  <a:gsLst>
                    <a:gs pos="25000">
                      <a:sysClr val="window" lastClr="FFFFFF"/>
                    </a:gs>
                    <a:gs pos="100000">
                      <a:srgbClr val="99003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wis721 Blk BT" pitchFamily="34" charset="0"/>
              </a:rPr>
              <a:t>NIVEL PRIMARIO</a:t>
            </a:r>
          </a:p>
        </p:txBody>
      </p:sp>
      <p:grpSp>
        <p:nvGrpSpPr>
          <p:cNvPr id="2" name="17 Grupo"/>
          <p:cNvGrpSpPr>
            <a:grpSpLocks/>
          </p:cNvGrpSpPr>
          <p:nvPr/>
        </p:nvGrpSpPr>
        <p:grpSpPr bwMode="auto">
          <a:xfrm>
            <a:off x="500063" y="2768600"/>
            <a:ext cx="8208962" cy="3446463"/>
            <a:chOff x="631856" y="2273498"/>
            <a:chExt cx="8893176" cy="3446527"/>
          </a:xfrm>
        </p:grpSpPr>
        <p:sp>
          <p:nvSpPr>
            <p:cNvPr id="56332" name="Rectangle 6"/>
            <p:cNvSpPr>
              <a:spLocks noChangeArrowheads="1"/>
            </p:cNvSpPr>
            <p:nvPr/>
          </p:nvSpPr>
          <p:spPr bwMode="auto">
            <a:xfrm>
              <a:off x="631856" y="2429076"/>
              <a:ext cx="7417573" cy="1062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“</a:t>
              </a:r>
              <a:r>
                <a:rPr lang="es-ES" sz="2100" b="1" i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Ma.S</a:t>
              </a: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.” (Manos Solidarias)</a:t>
              </a:r>
              <a:endParaRPr lang="pt-BR" sz="21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Escuela </a:t>
              </a:r>
              <a:r>
                <a:rPr lang="pt-BR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Nº 6169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“Gral. Manuel </a:t>
              </a:r>
              <a:r>
                <a:rPr lang="pt-BR" sz="2100" b="1" i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Nicolás</a:t>
              </a:r>
              <a:r>
                <a:rPr lang="pt-BR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</a:t>
              </a:r>
              <a:r>
                <a:rPr lang="pt-BR" sz="2100" b="1" i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Savio</a:t>
              </a:r>
              <a:r>
                <a:rPr lang="pt-BR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”</a:t>
              </a:r>
            </a:p>
          </p:txBody>
        </p:sp>
        <p:sp>
          <p:nvSpPr>
            <p:cNvPr id="59405" name="Text Box 20"/>
            <p:cNvSpPr txBox="1">
              <a:spLocks noChangeArrowheads="1"/>
            </p:cNvSpPr>
            <p:nvPr/>
          </p:nvSpPr>
          <p:spPr bwMode="auto">
            <a:xfrm>
              <a:off x="5340716" y="4103920"/>
              <a:ext cx="4184316" cy="161610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Personería Escolar: 011/07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Alumnos de la Escuela: 486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 Alumnos Cooperativistas: 300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Año de Fundación: 2006</a:t>
              </a:r>
              <a:endParaRPr lang="es-ES" b="1">
                <a:latin typeface="Lucida Sans Unicode" pitchFamily="34" charset="0"/>
              </a:endParaRPr>
            </a:p>
          </p:txBody>
        </p:sp>
        <p:sp>
          <p:nvSpPr>
            <p:cNvPr id="56334" name="Text Box 23"/>
            <p:cNvSpPr txBox="1">
              <a:spLocks noChangeArrowheads="1"/>
            </p:cNvSpPr>
            <p:nvPr/>
          </p:nvSpPr>
          <p:spPr bwMode="auto">
            <a:xfrm>
              <a:off x="631856" y="4111857"/>
              <a:ext cx="4631468" cy="969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sz="17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Actividad:</a:t>
              </a: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sz="1600" dirty="0">
                  <a:latin typeface="+mn-lt"/>
                </a:rPr>
                <a:t>Atención de cantina, quiosco saludable y venta de remeras.</a:t>
              </a:r>
              <a:endParaRPr lang="es-ES" sz="1600" dirty="0">
                <a:latin typeface="+mn-lt"/>
              </a:endParaRPr>
            </a:p>
          </p:txBody>
        </p:sp>
        <p:pic>
          <p:nvPicPr>
            <p:cNvPr id="17" name="Picture 9" descr="LOGO COO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91023" y="2273498"/>
              <a:ext cx="1683702" cy="16605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</p:grpSp>
      <p:pic>
        <p:nvPicPr>
          <p:cNvPr id="59402" name="21 Imagen" descr="ilustracion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7450" y="57150"/>
            <a:ext cx="27225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571500"/>
            <a:ext cx="1389062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dondear rectángulo de esquina del mismo lado"/>
          <p:cNvSpPr/>
          <p:nvPr/>
        </p:nvSpPr>
        <p:spPr>
          <a:xfrm rot="5400000">
            <a:off x="2105025" y="-180975"/>
            <a:ext cx="5000625" cy="8505825"/>
          </a:xfrm>
          <a:prstGeom prst="round2SameRect">
            <a:avLst>
              <a:gd name="adj1" fmla="val 3664"/>
              <a:gd name="adj2" fmla="val 0"/>
            </a:avLst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0" y="-112713"/>
            <a:ext cx="9144000" cy="16843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60420" name="9 Imagen" descr="cc_fondo_5_arriba_color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1700"/>
            <a:ext cx="914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417609" y="214292"/>
            <a:ext cx="2176111" cy="2143140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6" tIns="45709" rIns="91416" bIns="45709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571736" y="214291"/>
            <a:ext cx="3714776" cy="584731"/>
          </a:xfrm>
          <a:prstGeom prst="rect">
            <a:avLst/>
          </a:prstGeom>
          <a:noFill/>
        </p:spPr>
        <p:txBody>
          <a:bodyPr lIns="91392" tIns="45698" rIns="91392" bIns="4569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kern="0" spc="50" dirty="0">
                <a:ln w="11430"/>
                <a:gradFill>
                  <a:gsLst>
                    <a:gs pos="25000">
                      <a:sysClr val="window" lastClr="FFFFFF"/>
                    </a:gs>
                    <a:gs pos="100000">
                      <a:srgbClr val="99003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wis721 Blk BT" pitchFamily="34" charset="0"/>
              </a:rPr>
              <a:t>NIVEL PRIMARIO</a:t>
            </a:r>
          </a:p>
        </p:txBody>
      </p:sp>
      <p:grpSp>
        <p:nvGrpSpPr>
          <p:cNvPr id="2" name="12 Grupo"/>
          <p:cNvGrpSpPr>
            <a:grpSpLocks/>
          </p:cNvGrpSpPr>
          <p:nvPr/>
        </p:nvGrpSpPr>
        <p:grpSpPr bwMode="auto">
          <a:xfrm>
            <a:off x="571500" y="3124200"/>
            <a:ext cx="8286750" cy="3028950"/>
            <a:chOff x="527079" y="2528879"/>
            <a:chExt cx="8976137" cy="3029186"/>
          </a:xfrm>
        </p:grpSpPr>
        <p:sp>
          <p:nvSpPr>
            <p:cNvPr id="57356" name="Rectangle 6"/>
            <p:cNvSpPr>
              <a:spLocks noChangeArrowheads="1"/>
            </p:cNvSpPr>
            <p:nvPr/>
          </p:nvSpPr>
          <p:spPr bwMode="auto">
            <a:xfrm>
              <a:off x="527079" y="2528879"/>
              <a:ext cx="5958298" cy="7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“JUAN B. V. MITRI”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Escuela Nº 6388 “Juan B. V. </a:t>
              </a:r>
              <a:r>
                <a:rPr lang="es-ES" sz="2100" b="1" i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Mitri</a:t>
              </a: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”</a:t>
              </a:r>
            </a:p>
          </p:txBody>
        </p:sp>
        <p:pic>
          <p:nvPicPr>
            <p:cNvPr id="19" name="Picture 10" descr="logo escuela mitr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62757" y="2541580"/>
              <a:ext cx="2011893" cy="12050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sp>
          <p:nvSpPr>
            <p:cNvPr id="60430" name="Text Box 20"/>
            <p:cNvSpPr txBox="1">
              <a:spLocks noChangeArrowheads="1"/>
            </p:cNvSpPr>
            <p:nvPr/>
          </p:nvSpPr>
          <p:spPr bwMode="auto">
            <a:xfrm>
              <a:off x="5641070" y="3941864"/>
              <a:ext cx="3862146" cy="161620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Personería Escolar: 016/07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Alumnos de la Escuela: 203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Alumnos Cooperativistas: 203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Año de Fundación: 2007</a:t>
              </a:r>
              <a:endParaRPr lang="es-ES" b="1">
                <a:latin typeface="Lucida Sans Unicode" pitchFamily="34" charset="0"/>
              </a:endParaRPr>
            </a:p>
          </p:txBody>
        </p:sp>
        <p:sp>
          <p:nvSpPr>
            <p:cNvPr id="57359" name="Rectangle 23"/>
            <p:cNvSpPr>
              <a:spLocks noChangeArrowheads="1"/>
            </p:cNvSpPr>
            <p:nvPr/>
          </p:nvSpPr>
          <p:spPr bwMode="auto">
            <a:xfrm>
              <a:off x="527079" y="3960916"/>
              <a:ext cx="4488069" cy="89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Actividad</a:t>
              </a:r>
              <a:r>
                <a:rPr lang="es-E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: </a:t>
              </a:r>
              <a:r>
                <a:rPr lang="es-ES" sz="1600" dirty="0">
                  <a:latin typeface="+mn-lt"/>
                </a:rPr>
                <a:t>Elaboración artesanal de velas y Artesanías en telar 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latin typeface="+mn-lt"/>
                </a:rPr>
                <a:t>(ej.: escarapelas) </a:t>
              </a:r>
            </a:p>
          </p:txBody>
        </p:sp>
      </p:grpSp>
      <p:pic>
        <p:nvPicPr>
          <p:cNvPr id="60426" name="21 Imagen" descr="ilustracion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7450" y="57150"/>
            <a:ext cx="27225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571500"/>
            <a:ext cx="1389062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428625"/>
            <a:ext cx="8929687" cy="5949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7307263" y="6448425"/>
          <a:ext cx="1549400" cy="231775"/>
        </p:xfrm>
        <a:graphic>
          <a:graphicData uri="http://schemas.openxmlformats.org/presentationml/2006/ole">
            <p:oleObj spid="_x0000_s2050" name="CorelDRAW" r:id="rId4" imgW="2806200" imgH="420120" progId="">
              <p:embed/>
            </p:oleObj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1438" y="5157788"/>
            <a:ext cx="7092950" cy="1631950"/>
          </a:xfrm>
          <a:prstGeom prst="rect">
            <a:avLst/>
          </a:prstGeom>
          <a:solidFill>
            <a:srgbClr val="04165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s-ES" sz="2400">
                <a:latin typeface="Arial Narrow" pitchFamily="34" charset="0"/>
              </a:rPr>
              <a:t>Asunción  del tercer Consejo</a:t>
            </a:r>
            <a:endParaRPr lang="es-ES" sz="2400" b="1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s-ES" sz="2400" b="1">
                <a:latin typeface="Arial Narrow" pitchFamily="34" charset="0"/>
              </a:rPr>
              <a:t>1º de Octubre de 2009 </a:t>
            </a:r>
          </a:p>
          <a:p>
            <a:pPr>
              <a:lnSpc>
                <a:spcPct val="80000"/>
              </a:lnSpc>
            </a:pPr>
            <a:r>
              <a:rPr lang="es-ES" b="1">
                <a:latin typeface="Arial Narrow" pitchFamily="34" charset="0"/>
              </a:rPr>
              <a:t>Ejercicio 2009 - 2010</a:t>
            </a:r>
          </a:p>
          <a:p>
            <a:pPr>
              <a:lnSpc>
                <a:spcPct val="80000"/>
              </a:lnSpc>
            </a:pPr>
            <a:endParaRPr lang="es-ES" sz="1100" b="1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s-ES" sz="2400">
                <a:latin typeface="Arial Narrow" pitchFamily="34" charset="0"/>
              </a:rPr>
              <a:t>Apadrinada por</a:t>
            </a:r>
            <a:r>
              <a:rPr lang="es-ES" sz="2400" b="1">
                <a:latin typeface="Arial Narrow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s-ES" sz="2400" b="1">
                <a:latin typeface="Arial Narrow" pitchFamily="34" charset="0"/>
              </a:rPr>
              <a:t>Casa Cooperativa y Fundación Grupo Sancor Seguros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000250" y="188913"/>
            <a:ext cx="5329238" cy="387350"/>
          </a:xfrm>
          <a:prstGeom prst="rect">
            <a:avLst/>
          </a:prstGeom>
          <a:solidFill>
            <a:srgbClr val="04165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2400" b="1">
                <a:latin typeface="Arial Narrow" pitchFamily="34" charset="0"/>
              </a:rPr>
              <a:t>Fe.Coop.E.S.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dondear rectángulo de esquina del mismo lado"/>
          <p:cNvSpPr/>
          <p:nvPr/>
        </p:nvSpPr>
        <p:spPr>
          <a:xfrm rot="5400000">
            <a:off x="2105025" y="-180975"/>
            <a:ext cx="5000625" cy="8505825"/>
          </a:xfrm>
          <a:prstGeom prst="round2SameRect">
            <a:avLst>
              <a:gd name="adj1" fmla="val 3664"/>
              <a:gd name="adj2" fmla="val 0"/>
            </a:avLst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0" y="-112713"/>
            <a:ext cx="9144000" cy="16843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61444" name="9 Imagen" descr="cc_fondo_5_arriba_color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1700"/>
            <a:ext cx="914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417609" y="214292"/>
            <a:ext cx="2176111" cy="2143140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6" tIns="45709" rIns="91416" bIns="45709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571736" y="214291"/>
            <a:ext cx="3714776" cy="584731"/>
          </a:xfrm>
          <a:prstGeom prst="rect">
            <a:avLst/>
          </a:prstGeom>
          <a:noFill/>
        </p:spPr>
        <p:txBody>
          <a:bodyPr lIns="91392" tIns="45698" rIns="91392" bIns="4569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kern="0" spc="50" dirty="0">
                <a:ln w="11430"/>
                <a:gradFill>
                  <a:gsLst>
                    <a:gs pos="25000">
                      <a:sysClr val="window" lastClr="FFFFFF"/>
                    </a:gs>
                    <a:gs pos="100000">
                      <a:srgbClr val="99003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wis721 Blk BT" pitchFamily="34" charset="0"/>
              </a:rPr>
              <a:t>NIVEL PRIMARIO</a:t>
            </a:r>
          </a:p>
        </p:txBody>
      </p:sp>
      <p:grpSp>
        <p:nvGrpSpPr>
          <p:cNvPr id="2" name="17 Grupo"/>
          <p:cNvGrpSpPr>
            <a:grpSpLocks/>
          </p:cNvGrpSpPr>
          <p:nvPr/>
        </p:nvGrpSpPr>
        <p:grpSpPr bwMode="auto">
          <a:xfrm>
            <a:off x="500063" y="2643188"/>
            <a:ext cx="8286750" cy="4133850"/>
            <a:chOff x="541868" y="2138323"/>
            <a:chExt cx="8977108" cy="4135040"/>
          </a:xfrm>
        </p:grpSpPr>
        <p:sp>
          <p:nvSpPr>
            <p:cNvPr id="58380" name="Rectangle 6"/>
            <p:cNvSpPr>
              <a:spLocks noChangeArrowheads="1"/>
            </p:cNvSpPr>
            <p:nvPr/>
          </p:nvSpPr>
          <p:spPr bwMode="auto">
            <a:xfrm>
              <a:off x="541868" y="2362224"/>
              <a:ext cx="6810220" cy="1062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“C.E.A.S.”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(Cooperativa de Estudio y Análisis del Suelo)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Escuela Nº 1213 “Comunidad Organizada”</a:t>
              </a:r>
            </a:p>
          </p:txBody>
        </p:sp>
        <p:pic>
          <p:nvPicPr>
            <p:cNvPr id="13" name="Picture 11" descr="LOGO CEA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84254" y="2138323"/>
              <a:ext cx="1513382" cy="192936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sp>
          <p:nvSpPr>
            <p:cNvPr id="61454" name="Text Box 20"/>
            <p:cNvSpPr txBox="1">
              <a:spLocks noChangeArrowheads="1"/>
            </p:cNvSpPr>
            <p:nvPr/>
          </p:nvSpPr>
          <p:spPr bwMode="auto">
            <a:xfrm>
              <a:off x="5708004" y="4380233"/>
              <a:ext cx="3810972" cy="189313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Personería Escolar: 023/08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Alumnos de la Escuela: 319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 Alumnos Cooperativistas: 178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Año de Fundación: 2007</a:t>
              </a:r>
              <a:endParaRPr lang="es-ES" b="1">
                <a:latin typeface="Lucida Sans Unicode" pitchFamily="34" charset="0"/>
              </a:endParaRPr>
            </a:p>
          </p:txBody>
        </p:sp>
        <p:sp>
          <p:nvSpPr>
            <p:cNvPr id="58383" name="Text Box 23"/>
            <p:cNvSpPr txBox="1">
              <a:spLocks noChangeArrowheads="1"/>
            </p:cNvSpPr>
            <p:nvPr/>
          </p:nvSpPr>
          <p:spPr bwMode="auto">
            <a:xfrm>
              <a:off x="596900" y="4010524"/>
              <a:ext cx="5327793" cy="163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ts val="2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Actividad:</a:t>
              </a:r>
            </a:p>
            <a:p>
              <a:pPr eaLnBrk="0" fontAlgn="auto" hangingPunct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600" dirty="0">
                  <a:latin typeface="+mn-lt"/>
                </a:rPr>
                <a:t>Cuidado del medio ambiente.</a:t>
              </a:r>
            </a:p>
            <a:p>
              <a:pPr eaLnBrk="0" fontAlgn="auto" hangingPunct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600" dirty="0">
                  <a:latin typeface="+mn-lt"/>
                </a:rPr>
                <a:t>Elaboración de productos orgánicos.</a:t>
              </a:r>
            </a:p>
            <a:p>
              <a:pPr eaLnBrk="0" fontAlgn="auto" hangingPunct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600" dirty="0">
                  <a:latin typeface="+mn-lt"/>
                </a:rPr>
                <a:t>Espacios pedagógicos curricular con visitas guiadas: espacio lacustre, calicata, huerta e invernadero.</a:t>
              </a:r>
              <a:endParaRPr lang="es-ES" sz="1600" dirty="0">
                <a:latin typeface="+mn-lt"/>
              </a:endParaRPr>
            </a:p>
          </p:txBody>
        </p:sp>
      </p:grpSp>
      <p:pic>
        <p:nvPicPr>
          <p:cNvPr id="61450" name="21 Imagen" descr="ilustracion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7450" y="57150"/>
            <a:ext cx="27225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571500"/>
            <a:ext cx="1389062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-112713"/>
            <a:ext cx="9144000" cy="16843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9" name="8 Redondear rectángulo de esquina del mismo lado"/>
          <p:cNvSpPr/>
          <p:nvPr/>
        </p:nvSpPr>
        <p:spPr>
          <a:xfrm rot="5400000">
            <a:off x="2105025" y="-180975"/>
            <a:ext cx="5000625" cy="8505825"/>
          </a:xfrm>
          <a:prstGeom prst="round2SameRect">
            <a:avLst>
              <a:gd name="adj1" fmla="val 3664"/>
              <a:gd name="adj2" fmla="val 0"/>
            </a:avLst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62468" name="9 Imagen" descr="cc_fondo_5_arriba_color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1700"/>
            <a:ext cx="914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417609" y="214292"/>
            <a:ext cx="2176111" cy="2143140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6" tIns="45709" rIns="91416" bIns="45709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571736" y="214291"/>
            <a:ext cx="3714776" cy="584731"/>
          </a:xfrm>
          <a:prstGeom prst="rect">
            <a:avLst/>
          </a:prstGeom>
          <a:noFill/>
        </p:spPr>
        <p:txBody>
          <a:bodyPr lIns="91392" tIns="45698" rIns="91392" bIns="4569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kern="0" spc="50" dirty="0">
                <a:ln w="11430"/>
                <a:gradFill>
                  <a:gsLst>
                    <a:gs pos="25000">
                      <a:sysClr val="window" lastClr="FFFFFF"/>
                    </a:gs>
                    <a:gs pos="100000">
                      <a:srgbClr val="99003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wis721 Blk BT" pitchFamily="34" charset="0"/>
              </a:rPr>
              <a:t>NIVEL PRIMARIO</a:t>
            </a:r>
          </a:p>
        </p:txBody>
      </p:sp>
      <p:grpSp>
        <p:nvGrpSpPr>
          <p:cNvPr id="2" name="12 Grupo"/>
          <p:cNvGrpSpPr>
            <a:grpSpLocks/>
          </p:cNvGrpSpPr>
          <p:nvPr/>
        </p:nvGrpSpPr>
        <p:grpSpPr bwMode="auto">
          <a:xfrm>
            <a:off x="500063" y="2795588"/>
            <a:ext cx="8310562" cy="3505200"/>
            <a:chOff x="671542" y="2500305"/>
            <a:chExt cx="9002866" cy="3505677"/>
          </a:xfrm>
        </p:grpSpPr>
        <p:sp>
          <p:nvSpPr>
            <p:cNvPr id="59404" name="Rectangle 6"/>
            <p:cNvSpPr>
              <a:spLocks noChangeArrowheads="1"/>
            </p:cNvSpPr>
            <p:nvPr/>
          </p:nvSpPr>
          <p:spPr bwMode="auto">
            <a:xfrm>
              <a:off x="671542" y="2500305"/>
              <a:ext cx="7417261" cy="1054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“JUNTOS ES MEJOR”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Escuela de Enseñanza Media Particular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Incorporada Nº 1043 “San José”</a:t>
              </a:r>
            </a:p>
          </p:txBody>
        </p:sp>
        <p:pic>
          <p:nvPicPr>
            <p:cNvPr id="19" name="Picture 12" descr="juntos es mejo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2307" y="2500305"/>
              <a:ext cx="1654395" cy="163375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sp>
          <p:nvSpPr>
            <p:cNvPr id="62478" name="Text Box 20"/>
            <p:cNvSpPr txBox="1">
              <a:spLocks noChangeArrowheads="1"/>
            </p:cNvSpPr>
            <p:nvPr/>
          </p:nvSpPr>
          <p:spPr bwMode="auto">
            <a:xfrm>
              <a:off x="5567656" y="4389687"/>
              <a:ext cx="4106752" cy="161629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Personería Escolar: 022/08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Alumnos de la Escuela: 452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 Alumnos Cooperativistas: 250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Año de Fundación: 2007</a:t>
              </a:r>
              <a:endParaRPr lang="es-ES" b="1">
                <a:latin typeface="Lucida Sans Unicode" pitchFamily="34" charset="0"/>
              </a:endParaRPr>
            </a:p>
          </p:txBody>
        </p:sp>
        <p:sp>
          <p:nvSpPr>
            <p:cNvPr id="59407" name="Rectangle 23"/>
            <p:cNvSpPr>
              <a:spLocks noChangeArrowheads="1"/>
            </p:cNvSpPr>
            <p:nvPr/>
          </p:nvSpPr>
          <p:spPr bwMode="auto">
            <a:xfrm>
              <a:off x="671542" y="4000696"/>
              <a:ext cx="4847961" cy="1878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17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Actividad: 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latin typeface="+mn-lt"/>
                </a:rPr>
                <a:t>Confección de tarjetas de salutaciones, señaladores, anotadores, almanaques y otros recordatorios de carácter artesanal  desde las áreas de Plástica, Tecnología, Lengua e Informática con el propósito de consumo y distribución. </a:t>
              </a:r>
            </a:p>
          </p:txBody>
        </p:sp>
      </p:grpSp>
      <p:pic>
        <p:nvPicPr>
          <p:cNvPr id="62474" name="21 Imagen" descr="ilustracion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7450" y="57150"/>
            <a:ext cx="27225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571500"/>
            <a:ext cx="1389062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-112713"/>
            <a:ext cx="9144000" cy="16843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9" name="8 Redondear rectángulo de esquina del mismo lado"/>
          <p:cNvSpPr/>
          <p:nvPr/>
        </p:nvSpPr>
        <p:spPr>
          <a:xfrm rot="5400000">
            <a:off x="2105025" y="-180975"/>
            <a:ext cx="5000625" cy="8505825"/>
          </a:xfrm>
          <a:prstGeom prst="round2SameRect">
            <a:avLst>
              <a:gd name="adj1" fmla="val 3664"/>
              <a:gd name="adj2" fmla="val 0"/>
            </a:avLst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63492" name="9 Imagen" descr="cc_fondo_5_arriba_color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1700"/>
            <a:ext cx="914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417609" y="214292"/>
            <a:ext cx="2176111" cy="2143140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6" tIns="45709" rIns="91416" bIns="45709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571736" y="214291"/>
            <a:ext cx="3786214" cy="584731"/>
          </a:xfrm>
          <a:prstGeom prst="rect">
            <a:avLst/>
          </a:prstGeom>
          <a:noFill/>
        </p:spPr>
        <p:txBody>
          <a:bodyPr lIns="91392" tIns="45698" rIns="91392" bIns="4569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kern="0" spc="50" dirty="0">
                <a:ln w="11430"/>
                <a:gradFill>
                  <a:gsLst>
                    <a:gs pos="25000">
                      <a:sysClr val="window" lastClr="FFFFFF"/>
                    </a:gs>
                    <a:gs pos="100000">
                      <a:srgbClr val="99003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wis721 Blk BT" pitchFamily="34" charset="0"/>
              </a:rPr>
              <a:t>NIVEL PRIMARIO</a:t>
            </a:r>
          </a:p>
        </p:txBody>
      </p:sp>
      <p:grpSp>
        <p:nvGrpSpPr>
          <p:cNvPr id="2" name="17 Grupo"/>
          <p:cNvGrpSpPr>
            <a:grpSpLocks/>
          </p:cNvGrpSpPr>
          <p:nvPr/>
        </p:nvGrpSpPr>
        <p:grpSpPr bwMode="auto">
          <a:xfrm>
            <a:off x="500063" y="2998788"/>
            <a:ext cx="8358187" cy="3287712"/>
            <a:chOff x="738158" y="2270096"/>
            <a:chExt cx="9055108" cy="3287969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820712" y="2428858"/>
              <a:ext cx="7811643" cy="1384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100" b="1" i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Educación Especial</a:t>
              </a:r>
              <a:r>
                <a:rPr lang="es-MX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: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Cre.A</a:t>
              </a: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.” (Crecemos Ayudando)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Escuela Nº 2054 “Alas Para la Vida”</a:t>
              </a:r>
            </a:p>
          </p:txBody>
        </p:sp>
        <p:pic>
          <p:nvPicPr>
            <p:cNvPr id="13" name="Picture 7" descr="LOGO CRECEMOS AYUDAND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74897" y="2270096"/>
              <a:ext cx="1828220" cy="14495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sp>
          <p:nvSpPr>
            <p:cNvPr id="60430" name="Rectangle 9"/>
            <p:cNvSpPr>
              <a:spLocks noChangeArrowheads="1"/>
            </p:cNvSpPr>
            <p:nvPr/>
          </p:nvSpPr>
          <p:spPr bwMode="auto">
            <a:xfrm>
              <a:off x="738158" y="4348295"/>
              <a:ext cx="4858628" cy="600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11430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17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Actividad:</a:t>
              </a:r>
            </a:p>
            <a:p>
              <a:pPr indent="1143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latin typeface="+mn-lt"/>
                </a:rPr>
                <a:t>Confección de Escarapelas.</a:t>
              </a:r>
            </a:p>
          </p:txBody>
        </p:sp>
        <p:sp>
          <p:nvSpPr>
            <p:cNvPr id="63503" name="Text Box 12"/>
            <p:cNvSpPr txBox="1">
              <a:spLocks noChangeArrowheads="1"/>
            </p:cNvSpPr>
            <p:nvPr/>
          </p:nvSpPr>
          <p:spPr bwMode="auto">
            <a:xfrm>
              <a:off x="5536592" y="3941864"/>
              <a:ext cx="4256674" cy="161620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Personería Escolar: 024/08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Alumnos de la Escuela: 58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Alumnos Cooperativistas: 25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Año de Fundación: 2007</a:t>
              </a:r>
              <a:endParaRPr lang="es-ES" b="1">
                <a:latin typeface="Lucida Sans Unicode" pitchFamily="34" charset="0"/>
              </a:endParaRPr>
            </a:p>
          </p:txBody>
        </p:sp>
      </p:grpSp>
      <p:pic>
        <p:nvPicPr>
          <p:cNvPr id="63498" name="21 Imagen" descr="ilustracion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7450" y="57150"/>
            <a:ext cx="27225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571500"/>
            <a:ext cx="1389062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-112713"/>
            <a:ext cx="9144000" cy="16843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9" name="8 Redondear rectángulo de esquina del mismo lado"/>
          <p:cNvSpPr/>
          <p:nvPr/>
        </p:nvSpPr>
        <p:spPr>
          <a:xfrm rot="5400000">
            <a:off x="2390775" y="-252412"/>
            <a:ext cx="5000625" cy="8505825"/>
          </a:xfrm>
          <a:prstGeom prst="round2SameRect">
            <a:avLst>
              <a:gd name="adj1" fmla="val 3664"/>
              <a:gd name="adj2" fmla="val 0"/>
            </a:avLst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64516" name="9 Imagen" descr="cc_fondo_5_arriba_color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1700"/>
            <a:ext cx="914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417609" y="214292"/>
            <a:ext cx="2176111" cy="2143140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6" tIns="45709" rIns="91416" bIns="45709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571736" y="214291"/>
            <a:ext cx="3786214" cy="584731"/>
          </a:xfrm>
          <a:prstGeom prst="rect">
            <a:avLst/>
          </a:prstGeom>
          <a:noFill/>
        </p:spPr>
        <p:txBody>
          <a:bodyPr lIns="91392" tIns="45698" rIns="91392" bIns="4569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kern="0" spc="50" dirty="0">
                <a:ln w="11430"/>
                <a:gradFill>
                  <a:gsLst>
                    <a:gs pos="25000">
                      <a:sysClr val="window" lastClr="FFFFFF"/>
                    </a:gs>
                    <a:gs pos="100000">
                      <a:srgbClr val="99003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wis721 Blk BT" pitchFamily="34" charset="0"/>
              </a:rPr>
              <a:t>NIVEL PRIMARIO</a:t>
            </a:r>
          </a:p>
        </p:txBody>
      </p:sp>
      <p:grpSp>
        <p:nvGrpSpPr>
          <p:cNvPr id="2" name="17 Grupo"/>
          <p:cNvGrpSpPr>
            <a:grpSpLocks/>
          </p:cNvGrpSpPr>
          <p:nvPr/>
        </p:nvGrpSpPr>
        <p:grpSpPr bwMode="auto">
          <a:xfrm>
            <a:off x="500063" y="3157538"/>
            <a:ext cx="8358187" cy="2765425"/>
            <a:chOff x="738158" y="2428858"/>
            <a:chExt cx="9055108" cy="2765889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820712" y="2428858"/>
              <a:ext cx="7811643" cy="2030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s-MX" sz="2100" b="1" i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 Unicode" pitchFamily="34" charset="0"/>
                </a:rPr>
                <a:t>Educación Especial</a:t>
              </a:r>
              <a:r>
                <a:rPr lang="es-MX" sz="21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 Unicode" pitchFamily="34" charset="0"/>
                </a:rPr>
                <a:t>: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s-MX" sz="21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 Unicode" pitchFamily="34" charset="0"/>
                </a:rPr>
                <a:t>“</a:t>
              </a:r>
              <a:r>
                <a:rPr lang="es-ES" sz="21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 Unicode" pitchFamily="34" charset="0"/>
                </a:rPr>
                <a:t>SOMOS”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s-ES" sz="21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 Unicode" pitchFamily="34" charset="0"/>
                </a:rPr>
                <a:t>E.E.E.P.I. Nº 1281 “CANDi”</a:t>
              </a:r>
            </a:p>
            <a:p>
              <a:pPr>
                <a:lnSpc>
                  <a:spcPct val="150000"/>
                </a:lnSpc>
                <a:defRPr/>
              </a:pPr>
              <a:endParaRPr lang="es-ES" sz="2100" b="1" i="1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endParaRPr>
            </a:p>
          </p:txBody>
        </p:sp>
        <p:sp>
          <p:nvSpPr>
            <p:cNvPr id="60430" name="Rectangle 9"/>
            <p:cNvSpPr>
              <a:spLocks noChangeArrowheads="1"/>
            </p:cNvSpPr>
            <p:nvPr/>
          </p:nvSpPr>
          <p:spPr bwMode="auto">
            <a:xfrm>
              <a:off x="738158" y="4348467"/>
              <a:ext cx="4858628" cy="84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114300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17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Actividad:</a:t>
              </a:r>
            </a:p>
            <a:p>
              <a:pPr indent="1143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latin typeface="+mn-lt"/>
                </a:rPr>
                <a:t>Trabajo en huerta y elaboración  de ensaladas de fruta.</a:t>
              </a:r>
            </a:p>
          </p:txBody>
        </p:sp>
        <p:sp>
          <p:nvSpPr>
            <p:cNvPr id="64527" name="Text Box 12"/>
            <p:cNvSpPr txBox="1">
              <a:spLocks noChangeArrowheads="1"/>
            </p:cNvSpPr>
            <p:nvPr/>
          </p:nvSpPr>
          <p:spPr bwMode="auto">
            <a:xfrm>
              <a:off x="5536592" y="3941864"/>
              <a:ext cx="4256674" cy="1200423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Alumnos de la Escuela: 40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Alumnos Cooperativistas: 40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Año de Fundación: 2010</a:t>
              </a:r>
              <a:endParaRPr lang="es-ES" b="1">
                <a:latin typeface="Lucida Sans Unicode" pitchFamily="34" charset="0"/>
              </a:endParaRPr>
            </a:p>
          </p:txBody>
        </p:sp>
      </p:grpSp>
      <p:pic>
        <p:nvPicPr>
          <p:cNvPr id="64522" name="21 Imagen" descr="ilustracion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450" y="57150"/>
            <a:ext cx="27225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571500"/>
            <a:ext cx="1389062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4" name="Picture 2" descr="CANDI - COOPERATIVA ESCOLAR SOM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2143125"/>
            <a:ext cx="16430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dondear rectángulo de esquina del mismo lado"/>
          <p:cNvSpPr/>
          <p:nvPr/>
        </p:nvSpPr>
        <p:spPr>
          <a:xfrm rot="5400000">
            <a:off x="2105025" y="-180975"/>
            <a:ext cx="5000625" cy="8505825"/>
          </a:xfrm>
          <a:prstGeom prst="round2SameRect">
            <a:avLst>
              <a:gd name="adj1" fmla="val 3664"/>
              <a:gd name="adj2" fmla="val 0"/>
            </a:avLst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0" y="-112713"/>
            <a:ext cx="9144000" cy="16843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65540" name="9 Imagen" descr="cc_fondo_5_arriba_color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1700"/>
            <a:ext cx="914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417609" y="214292"/>
            <a:ext cx="2176111" cy="2143140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6" tIns="45709" rIns="91416" bIns="45709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571736" y="214291"/>
            <a:ext cx="3714776" cy="584731"/>
          </a:xfrm>
          <a:prstGeom prst="rect">
            <a:avLst/>
          </a:prstGeom>
          <a:noFill/>
        </p:spPr>
        <p:txBody>
          <a:bodyPr lIns="91392" tIns="45698" rIns="91392" bIns="4569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kern="0" spc="50" dirty="0">
                <a:ln w="11430"/>
                <a:gradFill>
                  <a:gsLst>
                    <a:gs pos="25000">
                      <a:sysClr val="window" lastClr="FFFFFF"/>
                    </a:gs>
                    <a:gs pos="100000">
                      <a:srgbClr val="99003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wis721 Blk BT" pitchFamily="34" charset="0"/>
              </a:rPr>
              <a:t>NIVEL PRIMARIO</a:t>
            </a:r>
          </a:p>
        </p:txBody>
      </p:sp>
      <p:grpSp>
        <p:nvGrpSpPr>
          <p:cNvPr id="2" name="12 Grupo"/>
          <p:cNvGrpSpPr>
            <a:grpSpLocks/>
          </p:cNvGrpSpPr>
          <p:nvPr/>
        </p:nvGrpSpPr>
        <p:grpSpPr bwMode="auto">
          <a:xfrm>
            <a:off x="500063" y="2714625"/>
            <a:ext cx="8429625" cy="3367088"/>
            <a:chOff x="541736" y="2406613"/>
            <a:chExt cx="9131881" cy="3367355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541736" y="2430428"/>
              <a:ext cx="7869583" cy="1546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100" b="1" i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Escuela Rural</a:t>
              </a:r>
              <a:r>
                <a:rPr lang="es-MX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: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“</a:t>
              </a:r>
              <a:r>
                <a:rPr lang="es-ES" sz="2100" b="1" i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Al.Sol</a:t>
              </a: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.” (Alumnos Solidarios)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Escuela Nº 626 “Dr. Nicolás Avellaneda”</a:t>
              </a:r>
            </a:p>
          </p:txBody>
        </p:sp>
        <p:pic>
          <p:nvPicPr>
            <p:cNvPr id="19" name="Picture 8" descr="Nicolas Avellaned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82460" y="2406613"/>
              <a:ext cx="1587331" cy="154952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sp>
          <p:nvSpPr>
            <p:cNvPr id="61454" name="19 Rectángulo"/>
            <p:cNvSpPr>
              <a:spLocks noChangeArrowheads="1"/>
            </p:cNvSpPr>
            <p:nvPr/>
          </p:nvSpPr>
          <p:spPr bwMode="auto">
            <a:xfrm>
              <a:off x="541736" y="4121249"/>
              <a:ext cx="4483392" cy="109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7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Actividad: </a:t>
              </a:r>
            </a:p>
            <a:p>
              <a:pPr indent="1143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latin typeface="+mn-lt"/>
                </a:rPr>
                <a:t>Servicio, provisión y consumo a través de la librería escolar, kiosco, huerta comunitaria y panificación.</a:t>
              </a:r>
              <a:endParaRPr lang="es-AR" sz="1600" dirty="0">
                <a:latin typeface="+mn-lt"/>
              </a:endParaRPr>
            </a:p>
          </p:txBody>
        </p:sp>
        <p:sp>
          <p:nvSpPr>
            <p:cNvPr id="65551" name="Text Box 13"/>
            <p:cNvSpPr txBox="1">
              <a:spLocks noChangeArrowheads="1"/>
            </p:cNvSpPr>
            <p:nvPr/>
          </p:nvSpPr>
          <p:spPr bwMode="auto">
            <a:xfrm>
              <a:off x="5649398" y="4157765"/>
              <a:ext cx="4024219" cy="1616203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Personería Escolar: 019/07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Alumnos de la Escuela: 43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Alumnos Cooperativistas: 43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Año de Fundación: 2007</a:t>
              </a:r>
              <a:endParaRPr lang="es-ES" b="1">
                <a:latin typeface="Lucida Sans Unicode" pitchFamily="34" charset="0"/>
              </a:endParaRPr>
            </a:p>
          </p:txBody>
        </p:sp>
      </p:grpSp>
      <p:pic>
        <p:nvPicPr>
          <p:cNvPr id="65546" name="21 Imagen" descr="ilustracion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7450" y="57150"/>
            <a:ext cx="27225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571500"/>
            <a:ext cx="1389062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dondear rectángulo de esquina del mismo lado"/>
          <p:cNvSpPr/>
          <p:nvPr/>
        </p:nvSpPr>
        <p:spPr>
          <a:xfrm rot="5400000">
            <a:off x="2105025" y="-180975"/>
            <a:ext cx="5000625" cy="8505825"/>
          </a:xfrm>
          <a:prstGeom prst="round2SameRect">
            <a:avLst>
              <a:gd name="adj1" fmla="val 3664"/>
              <a:gd name="adj2" fmla="val 0"/>
            </a:avLst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0" y="-112713"/>
            <a:ext cx="9144000" cy="16843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2" tIns="40066" rIns="80132" bIns="40066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66564" name="9 Imagen" descr="cc_fondo_5_arriba_color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1700"/>
            <a:ext cx="914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417609" y="214292"/>
            <a:ext cx="2176111" cy="2143140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6" tIns="45709" rIns="91416" bIns="45709" anchor="ctr"/>
          <a:lstStyle/>
          <a:p>
            <a:pPr algn="ctr" defTabSz="91405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571736" y="214291"/>
            <a:ext cx="3714776" cy="584731"/>
          </a:xfrm>
          <a:prstGeom prst="rect">
            <a:avLst/>
          </a:prstGeom>
          <a:noFill/>
        </p:spPr>
        <p:txBody>
          <a:bodyPr lIns="91392" tIns="45698" rIns="91392" bIns="4569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2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kern="0" spc="50" dirty="0">
                <a:ln w="11430"/>
                <a:gradFill>
                  <a:gsLst>
                    <a:gs pos="25000">
                      <a:sysClr val="window" lastClr="FFFFFF"/>
                    </a:gs>
                    <a:gs pos="100000">
                      <a:srgbClr val="99003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wis721 Blk BT" pitchFamily="34" charset="0"/>
              </a:rPr>
              <a:t>NIVEL PRIMARIO</a:t>
            </a:r>
          </a:p>
        </p:txBody>
      </p:sp>
      <p:grpSp>
        <p:nvGrpSpPr>
          <p:cNvPr id="2" name="12 Grupo"/>
          <p:cNvGrpSpPr>
            <a:grpSpLocks/>
          </p:cNvGrpSpPr>
          <p:nvPr/>
        </p:nvGrpSpPr>
        <p:grpSpPr bwMode="auto">
          <a:xfrm>
            <a:off x="500063" y="2738438"/>
            <a:ext cx="8358187" cy="3533775"/>
            <a:chOff x="541736" y="2430428"/>
            <a:chExt cx="9054496" cy="3534245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541736" y="2430428"/>
              <a:ext cx="7869587" cy="1546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100" b="1" i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Escuela Rural</a:t>
              </a:r>
              <a:r>
                <a:rPr lang="es-MX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: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“NATULAVANDER” 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1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Escuela Nº 806“ Gral. José de San Martín”</a:t>
              </a:r>
            </a:p>
          </p:txBody>
        </p:sp>
        <p:sp>
          <p:nvSpPr>
            <p:cNvPr id="61454" name="19 Rectángulo"/>
            <p:cNvSpPr>
              <a:spLocks noChangeArrowheads="1"/>
            </p:cNvSpPr>
            <p:nvPr/>
          </p:nvSpPr>
          <p:spPr bwMode="auto">
            <a:xfrm>
              <a:off x="541736" y="4121340"/>
              <a:ext cx="4483394" cy="846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7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Actividad: </a:t>
              </a:r>
            </a:p>
            <a:p>
              <a:pPr indent="1143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latin typeface="+mn-lt"/>
                </a:rPr>
                <a:t>Explotación de las propiedades de la planta de lavanda.</a:t>
              </a:r>
              <a:endParaRPr lang="es-AR" sz="1600" dirty="0">
                <a:latin typeface="+mn-lt"/>
              </a:endParaRPr>
            </a:p>
          </p:txBody>
        </p:sp>
        <p:sp>
          <p:nvSpPr>
            <p:cNvPr id="66575" name="Text Box 13"/>
            <p:cNvSpPr txBox="1">
              <a:spLocks noChangeArrowheads="1"/>
            </p:cNvSpPr>
            <p:nvPr/>
          </p:nvSpPr>
          <p:spPr bwMode="auto">
            <a:xfrm>
              <a:off x="5572013" y="4764249"/>
              <a:ext cx="4024219" cy="120042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Alumnos de la Escuela: 30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Alumnos Cooperativistas: 30</a:t>
              </a:r>
            </a:p>
            <a:p>
              <a:pPr algn="ctr">
                <a:spcBef>
                  <a:spcPct val="50000"/>
                </a:spcBef>
              </a:pPr>
              <a:r>
                <a:rPr lang="es-MX" b="1">
                  <a:latin typeface="Lucida Sans Unicode" pitchFamily="34" charset="0"/>
                </a:rPr>
                <a:t>Año de Fundación: 2010</a:t>
              </a:r>
              <a:endParaRPr lang="es-ES" b="1">
                <a:latin typeface="Lucida Sans Unicode" pitchFamily="34" charset="0"/>
              </a:endParaRPr>
            </a:p>
          </p:txBody>
        </p:sp>
      </p:grpSp>
      <p:pic>
        <p:nvPicPr>
          <p:cNvPr id="66570" name="21 Imagen" descr="ilustracion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450" y="57150"/>
            <a:ext cx="27225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571500"/>
            <a:ext cx="1389062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Picture 2" descr="imag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857500"/>
            <a:ext cx="2895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ondo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fondo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-107950" y="981075"/>
            <a:ext cx="91440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</a:pPr>
            <a:r>
              <a:rPr lang="es-ES" sz="5400">
                <a:solidFill>
                  <a:srgbClr val="072997"/>
                </a:solidFill>
                <a:latin typeface="Franklin Gothic Heavy" pitchFamily="34" charset="0"/>
              </a:rPr>
              <a:t>ACTIVIDADES</a:t>
            </a:r>
          </a:p>
          <a:p>
            <a:pPr algn="ctr">
              <a:lnSpc>
                <a:spcPct val="105000"/>
              </a:lnSpc>
            </a:pPr>
            <a:r>
              <a:rPr lang="es-ES" sz="5400">
                <a:solidFill>
                  <a:srgbClr val="072997"/>
                </a:solidFill>
                <a:latin typeface="Franklin Gothic Heavy" pitchFamily="34" charset="0"/>
              </a:rPr>
              <a:t>COOPERATIVAS</a:t>
            </a:r>
          </a:p>
          <a:p>
            <a:pPr algn="ctr">
              <a:lnSpc>
                <a:spcPct val="105000"/>
              </a:lnSpc>
            </a:pPr>
            <a:r>
              <a:rPr lang="es-ES" sz="5400">
                <a:solidFill>
                  <a:srgbClr val="072997"/>
                </a:solidFill>
                <a:latin typeface="Franklin Gothic Heavy" pitchFamily="34" charset="0"/>
              </a:rPr>
              <a:t>COMUNITARIAS </a:t>
            </a:r>
          </a:p>
          <a:p>
            <a:pPr algn="ctr">
              <a:lnSpc>
                <a:spcPct val="105000"/>
              </a:lnSpc>
            </a:pPr>
            <a:r>
              <a:rPr lang="es-ES" sz="5400">
                <a:solidFill>
                  <a:srgbClr val="072997"/>
                </a:solidFill>
                <a:latin typeface="Franklin Gothic Heavy" pitchFamily="34" charset="0"/>
              </a:rPr>
              <a:t>Y SOCIALES</a:t>
            </a:r>
          </a:p>
          <a:p>
            <a:pPr algn="ctr">
              <a:lnSpc>
                <a:spcPct val="105000"/>
              </a:lnSpc>
            </a:pPr>
            <a:r>
              <a:rPr lang="es-ES" sz="3600">
                <a:solidFill>
                  <a:srgbClr val="004235"/>
                </a:solidFill>
                <a:latin typeface="Franklin Gothic Heavy" pitchFamily="34" charset="0"/>
              </a:rPr>
              <a:t>AÑO 2008</a:t>
            </a:r>
          </a:p>
        </p:txBody>
      </p:sp>
      <p:graphicFrame>
        <p:nvGraphicFramePr>
          <p:cNvPr id="12290" name="Object 9"/>
          <p:cNvGraphicFramePr>
            <a:graphicFrameLocks noChangeAspect="1"/>
          </p:cNvGraphicFramePr>
          <p:nvPr/>
        </p:nvGraphicFramePr>
        <p:xfrm>
          <a:off x="7307263" y="6448425"/>
          <a:ext cx="1549400" cy="231775"/>
        </p:xfrm>
        <a:graphic>
          <a:graphicData uri="http://schemas.openxmlformats.org/presentationml/2006/ole">
            <p:oleObj spid="_x0000_s12290" name="CorelDRAW" r:id="rId5" imgW="2806200" imgH="420120" progId="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571750" y="357188"/>
            <a:ext cx="5072063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CCFF33"/>
                </a:solidFill>
                <a:latin typeface="Franklin Gothic Heavy" pitchFamily="34" charset="0"/>
              </a:rPr>
              <a:t>ACTIVIDADES COOPERATIVAS</a:t>
            </a:r>
          </a:p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CCFF33"/>
                </a:solidFill>
                <a:latin typeface="Franklin Gothic Heavy" pitchFamily="34" charset="0"/>
              </a:rPr>
              <a:t>COMUNITARIAS Y SOCIALES 2008</a:t>
            </a: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858125" y="5643563"/>
          <a:ext cx="1039813" cy="1025525"/>
        </p:xfrm>
        <a:graphic>
          <a:graphicData uri="http://schemas.openxmlformats.org/presentationml/2006/ole">
            <p:oleObj spid="_x0000_s13314" name="CorelDRAW" r:id="rId5" imgW="1228320" imgH="1210320" progId="">
              <p:embed/>
            </p:oleObj>
          </a:graphicData>
        </a:graphic>
      </p:graphicFrame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642938" y="2286000"/>
            <a:ext cx="4857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0" y="2143125"/>
            <a:ext cx="6000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>
                <a:latin typeface="Tahoma" pitchFamily="34" charset="0"/>
                <a:cs typeface="Tahoma" pitchFamily="34" charset="0"/>
              </a:rPr>
              <a:t>Lanzamiento del Foro y Presentación del Relevamiento Periodístico;</a:t>
            </a:r>
          </a:p>
          <a:p>
            <a:pPr>
              <a:buFont typeface="Wingdings" pitchFamily="2" charset="2"/>
              <a:buChar char="ü"/>
            </a:pPr>
            <a:r>
              <a:rPr lang="es-ES">
                <a:latin typeface="Tahoma" pitchFamily="34" charset="0"/>
                <a:cs typeface="Tahoma" pitchFamily="34" charset="0"/>
              </a:rPr>
              <a:t>Entrega de Personarías escolares;</a:t>
            </a:r>
          </a:p>
          <a:p>
            <a:pPr>
              <a:buFont typeface="Wingdings" pitchFamily="2" charset="2"/>
              <a:buChar char="ü"/>
            </a:pPr>
            <a:r>
              <a:rPr lang="es-ES">
                <a:latin typeface="Tahoma" pitchFamily="34" charset="0"/>
                <a:cs typeface="Tahoma" pitchFamily="34" charset="0"/>
              </a:rPr>
              <a:t>Capacitación sobre Técnicas Contables a cargo de la Lic. Viviana Rho;</a:t>
            </a:r>
          </a:p>
          <a:p>
            <a:pPr>
              <a:buFont typeface="Wingdings" pitchFamily="2" charset="2"/>
              <a:buChar char="ü"/>
            </a:pPr>
            <a:r>
              <a:rPr lang="es-ES">
                <a:latin typeface="Tahoma" pitchFamily="34" charset="0"/>
                <a:cs typeface="Tahoma" pitchFamily="34" charset="0"/>
              </a:rPr>
              <a:t>Jornada de Capacitación sobre Seguridad Vial, brindada por el Dr. Horacio Botta Bernaus;</a:t>
            </a:r>
          </a:p>
          <a:p>
            <a:pPr>
              <a:buFont typeface="Wingdings" pitchFamily="2" charset="2"/>
              <a:buChar char="ü"/>
            </a:pPr>
            <a:r>
              <a:rPr lang="es-ES">
                <a:latin typeface="Tahoma" pitchFamily="34" charset="0"/>
                <a:cs typeface="Tahoma" pitchFamily="34" charset="0"/>
              </a:rPr>
              <a:t>Encuentro de Jóvenes participantes en Formas  Asociativas (Santa Fe);</a:t>
            </a:r>
          </a:p>
          <a:p>
            <a:pPr>
              <a:buFont typeface="Wingdings" pitchFamily="2" charset="2"/>
              <a:buChar char="ü"/>
            </a:pPr>
            <a:r>
              <a:rPr lang="es-ES">
                <a:latin typeface="Tahoma" pitchFamily="34" charset="0"/>
                <a:cs typeface="Tahoma" pitchFamily="34" charset="0"/>
              </a:rPr>
              <a:t>IV Encuentro Nacional de Docentes Latinoamericanos (Asunción, Paraguay);</a:t>
            </a:r>
          </a:p>
          <a:p>
            <a:pPr>
              <a:buFont typeface="Wingdings" pitchFamily="2" charset="2"/>
              <a:buChar char="ü"/>
            </a:pPr>
            <a:r>
              <a:rPr lang="es-ES">
                <a:latin typeface="Tahoma" pitchFamily="34" charset="0"/>
                <a:cs typeface="Tahoma" pitchFamily="34" charset="0"/>
              </a:rPr>
              <a:t>VII º Encuentro Nacional de la Región MERCOSUR   (Santa Rosa, La Pampa);</a:t>
            </a:r>
          </a:p>
          <a:p>
            <a:pPr>
              <a:buFont typeface="Wingdings" pitchFamily="2" charset="2"/>
              <a:buChar char="ü"/>
            </a:pPr>
            <a:r>
              <a:rPr lang="es-ES">
                <a:latin typeface="Tahoma" pitchFamily="34" charset="0"/>
                <a:cs typeface="Tahoma" pitchFamily="34" charset="0"/>
              </a:rPr>
              <a:t>XIº Encuentro Nacional de Consejos de Administración de Cooperativas Escolares (La Rioja);</a:t>
            </a:r>
          </a:p>
          <a:p>
            <a:pPr>
              <a:buFont typeface="Wingdings" pitchFamily="2" charset="2"/>
              <a:buChar char="ü"/>
            </a:pPr>
            <a:r>
              <a:rPr lang="es-ES">
                <a:latin typeface="Tahoma" pitchFamily="34" charset="0"/>
                <a:cs typeface="Tahoma" pitchFamily="34" charset="0"/>
              </a:rPr>
              <a:t>Presentación Proyecto “Detengámonos” de prevención vial.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9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14313" y="2286000"/>
            <a:ext cx="5786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20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64" name="Picture 4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68313" y="2278063"/>
            <a:ext cx="5318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i="1">
                <a:latin typeface="Tahoma" pitchFamily="34" charset="0"/>
                <a:cs typeface="Tahoma" pitchFamily="34" charset="0"/>
              </a:rPr>
              <a:t>Su objetivo fue construir conciencia social de lo importante que es vivir en una ciudad limpia y sin manchas.</a:t>
            </a:r>
            <a:endParaRPr lang="es-ES" i="1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3320" name="Picture 8" descr="Imagen 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643313"/>
            <a:ext cx="2378075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6" descr="Imagen 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3646488"/>
            <a:ext cx="23749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9" descr="Imagen 0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5213350"/>
            <a:ext cx="2376488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7" descr="Imagen 00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59113" y="5227638"/>
            <a:ext cx="23780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858125" y="5643563"/>
          <a:ext cx="1039813" cy="1025525"/>
        </p:xfrm>
        <a:graphic>
          <a:graphicData uri="http://schemas.openxmlformats.org/presentationml/2006/ole">
            <p:oleObj spid="_x0000_s14338" name="CorelDRAW" r:id="rId9" imgW="1228320" imgH="1210320" progId="">
              <p:embed/>
            </p:oleObj>
          </a:graphicData>
        </a:graphic>
      </p:graphicFrame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714500" y="500063"/>
            <a:ext cx="4286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200">
                <a:solidFill>
                  <a:srgbClr val="B5D9F9"/>
                </a:solidFill>
                <a:latin typeface="Arial Black" pitchFamily="34" charset="0"/>
              </a:rPr>
              <a:t>Campaña Concientización  “Anti – pintadas”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9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00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13319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14313" y="2286000"/>
            <a:ext cx="5786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s-AR" sz="20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64" name="Picture 4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6" descr="Imagen 0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4479925"/>
            <a:ext cx="367347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6" descr="Imagen 0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2628900"/>
            <a:ext cx="27352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4" descr="Imagen 00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2643188"/>
            <a:ext cx="28813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858125" y="5643563"/>
          <a:ext cx="1039813" cy="1025525"/>
        </p:xfrm>
        <a:graphic>
          <a:graphicData uri="http://schemas.openxmlformats.org/presentationml/2006/ole">
            <p:oleObj spid="_x0000_s15362" name="CorelDRAW" r:id="rId8" imgW="1228320" imgH="1210320" progId="">
              <p:embed/>
            </p:oleObj>
          </a:graphicData>
        </a:graphic>
      </p:graphicFrame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714500" y="500063"/>
            <a:ext cx="4286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200">
                <a:solidFill>
                  <a:srgbClr val="B5D9F9"/>
                </a:solidFill>
                <a:latin typeface="Arial Black" pitchFamily="34" charset="0"/>
              </a:rPr>
              <a:t>Campaña Concientización  “Anti – pintadas”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9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ondo_16_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0200"/>
            <a:ext cx="9144000" cy="6099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7307263" y="6448425"/>
          <a:ext cx="1549400" cy="231775"/>
        </p:xfrm>
        <a:graphic>
          <a:graphicData uri="http://schemas.openxmlformats.org/presentationml/2006/ole">
            <p:oleObj spid="_x0000_s3074" name="CorelDRAW" r:id="rId4" imgW="2806200" imgH="420120" progId="">
              <p:embed/>
            </p:oleObj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1438" y="5157788"/>
            <a:ext cx="7164387" cy="1631950"/>
          </a:xfrm>
          <a:prstGeom prst="rect">
            <a:avLst/>
          </a:prstGeom>
          <a:solidFill>
            <a:srgbClr val="04165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s-ES" sz="2400">
                <a:latin typeface="Arial Narrow" pitchFamily="34" charset="0"/>
              </a:rPr>
              <a:t>Asunción del segundo Consejo</a:t>
            </a:r>
            <a:r>
              <a:rPr lang="es-ES" sz="2400" b="1">
                <a:latin typeface="Arial Narrow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s-ES" sz="2400" b="1">
                <a:latin typeface="Arial Narrow" pitchFamily="34" charset="0"/>
              </a:rPr>
              <a:t>1º de Octubre de 2008 </a:t>
            </a:r>
          </a:p>
          <a:p>
            <a:pPr>
              <a:lnSpc>
                <a:spcPct val="80000"/>
              </a:lnSpc>
            </a:pPr>
            <a:r>
              <a:rPr lang="es-ES" b="1">
                <a:latin typeface="Arial Narrow" pitchFamily="34" charset="0"/>
              </a:rPr>
              <a:t>Ejercicio 2008 - 2009</a:t>
            </a:r>
          </a:p>
          <a:p>
            <a:pPr>
              <a:lnSpc>
                <a:spcPct val="80000"/>
              </a:lnSpc>
            </a:pPr>
            <a:endParaRPr lang="es-ES" sz="1100" b="1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s-ES" sz="2400">
                <a:latin typeface="Arial Narrow" pitchFamily="34" charset="0"/>
              </a:rPr>
              <a:t>Apadrinada por</a:t>
            </a:r>
            <a:r>
              <a:rPr lang="es-ES" sz="2400" b="1">
                <a:latin typeface="Arial Narrow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s-ES" sz="2400" b="1">
                <a:latin typeface="Arial Narrow" pitchFamily="34" charset="0"/>
              </a:rPr>
              <a:t>Casa Cooperativa y Fundación Grupo Sancor Seguros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00250" y="188913"/>
            <a:ext cx="5329238" cy="387350"/>
          </a:xfrm>
          <a:prstGeom prst="rect">
            <a:avLst/>
          </a:prstGeom>
          <a:solidFill>
            <a:srgbClr val="04165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2400" b="1">
                <a:latin typeface="Arial Narrow" pitchFamily="34" charset="0"/>
              </a:rPr>
              <a:t>Fe.Coop.E.S.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50825" y="2133600"/>
            <a:ext cx="6192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174625" indent="1111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800" dirty="0">
                <a:latin typeface="Arial Black" pitchFamily="34" charset="0"/>
              </a:rPr>
              <a:t> </a:t>
            </a:r>
            <a:endParaRPr lang="es-E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3012" name="Picture 4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339975" y="476250"/>
            <a:ext cx="3455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B5D9F9"/>
                </a:solidFill>
                <a:latin typeface="Arial Black" pitchFamily="34" charset="0"/>
              </a:rPr>
              <a:t>FORO VIRTUAL</a:t>
            </a:r>
          </a:p>
        </p:txBody>
      </p:sp>
      <p:graphicFrame>
        <p:nvGraphicFramePr>
          <p:cNvPr id="16386" name="Object 6"/>
          <p:cNvGraphicFramePr>
            <a:graphicFrameLocks noChangeAspect="1"/>
          </p:cNvGraphicFramePr>
          <p:nvPr/>
        </p:nvGraphicFramePr>
        <p:xfrm>
          <a:off x="7307263" y="6448425"/>
          <a:ext cx="1549400" cy="231775"/>
        </p:xfrm>
        <a:graphic>
          <a:graphicData uri="http://schemas.openxmlformats.org/presentationml/2006/ole">
            <p:oleObj spid="_x0000_s16386" name="CorelDRAW" r:id="rId5" imgW="2806200" imgH="420120" progId="">
              <p:embed/>
            </p:oleObj>
          </a:graphicData>
        </a:graphic>
      </p:graphicFrame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0" y="2286000"/>
            <a:ext cx="5643563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11113">
              <a:spcBef>
                <a:spcPct val="20000"/>
              </a:spcBef>
            </a:pPr>
            <a:r>
              <a:rPr lang="es-ES" sz="2800">
                <a:latin typeface="Tahoma" pitchFamily="34" charset="0"/>
                <a:cs typeface="Tahoma" pitchFamily="34" charset="0"/>
              </a:rPr>
              <a:t>Temas Desarrollados:</a:t>
            </a:r>
          </a:p>
          <a:p>
            <a:pPr marL="174625" indent="11113">
              <a:spcBef>
                <a:spcPct val="20000"/>
              </a:spcBef>
            </a:pPr>
            <a:r>
              <a:rPr lang="es-ES" b="1">
                <a:latin typeface="Tahoma" pitchFamily="34" charset="0"/>
                <a:cs typeface="Tahoma" pitchFamily="34" charset="0"/>
              </a:rPr>
              <a:t>* Nivel Primario</a:t>
            </a:r>
          </a:p>
          <a:p>
            <a:pPr marL="174625" indent="11113">
              <a:spcBef>
                <a:spcPct val="20000"/>
              </a:spcBef>
            </a:pPr>
            <a:r>
              <a:rPr lang="es-ES">
                <a:latin typeface="Tahoma" pitchFamily="34" charset="0"/>
                <a:cs typeface="Tahoma" pitchFamily="34" charset="0"/>
              </a:rPr>
              <a:t>- El Cooperativismo en la ciudad de Sunchales;</a:t>
            </a:r>
          </a:p>
          <a:p>
            <a:pPr marL="174625" indent="11113">
              <a:spcBef>
                <a:spcPct val="20000"/>
              </a:spcBef>
            </a:pPr>
            <a:r>
              <a:rPr lang="es-ES">
                <a:latin typeface="Tahoma" pitchFamily="34" charset="0"/>
                <a:cs typeface="Tahoma" pitchFamily="34" charset="0"/>
              </a:rPr>
              <a:t>- El Cooperativismo en el ámbito Escolar;</a:t>
            </a:r>
          </a:p>
          <a:p>
            <a:pPr marL="174625" indent="11113">
              <a:spcBef>
                <a:spcPct val="20000"/>
              </a:spcBef>
            </a:pPr>
            <a:r>
              <a:rPr lang="es-ES">
                <a:latin typeface="Tahoma" pitchFamily="34" charset="0"/>
                <a:cs typeface="Tahoma" pitchFamily="34" charset="0"/>
              </a:rPr>
              <a:t>- Los principios de la Cooperación.</a:t>
            </a:r>
          </a:p>
          <a:p>
            <a:pPr marL="174625" indent="11113">
              <a:spcBef>
                <a:spcPct val="20000"/>
              </a:spcBef>
            </a:pPr>
            <a:endParaRPr lang="es-ES" sz="1000">
              <a:latin typeface="Tahoma" pitchFamily="34" charset="0"/>
              <a:cs typeface="Tahoma" pitchFamily="34" charset="0"/>
            </a:endParaRPr>
          </a:p>
          <a:p>
            <a:pPr marL="174625" indent="11113">
              <a:spcBef>
                <a:spcPct val="20000"/>
              </a:spcBef>
            </a:pPr>
            <a:r>
              <a:rPr lang="es-ES" b="1">
                <a:latin typeface="Tahoma" pitchFamily="34" charset="0"/>
                <a:cs typeface="Tahoma" pitchFamily="34" charset="0"/>
              </a:rPr>
              <a:t>* Nivel Secundario</a:t>
            </a:r>
          </a:p>
          <a:p>
            <a:pPr marL="174625" indent="11113">
              <a:spcBef>
                <a:spcPct val="20000"/>
              </a:spcBef>
            </a:pPr>
            <a:r>
              <a:rPr lang="es-ES">
                <a:latin typeface="Tahoma" pitchFamily="34" charset="0"/>
                <a:cs typeface="Tahoma" pitchFamily="34" charset="0"/>
              </a:rPr>
              <a:t>- El Cooperativismo en Latinoamérica;</a:t>
            </a:r>
          </a:p>
          <a:p>
            <a:pPr marL="174625" indent="11113">
              <a:spcBef>
                <a:spcPct val="20000"/>
              </a:spcBef>
            </a:pPr>
            <a:r>
              <a:rPr lang="es-ES">
                <a:latin typeface="Tahoma" pitchFamily="34" charset="0"/>
                <a:cs typeface="Tahoma" pitchFamily="34" charset="0"/>
              </a:rPr>
              <a:t>- Programas de Responsabilidad Social Cooperativa (Incluye Balance Social);</a:t>
            </a:r>
          </a:p>
          <a:p>
            <a:pPr marL="174625" indent="11113">
              <a:spcBef>
                <a:spcPct val="20000"/>
              </a:spcBef>
            </a:pPr>
            <a:r>
              <a:rPr lang="es-ES">
                <a:latin typeface="Tahoma" pitchFamily="34" charset="0"/>
                <a:cs typeface="Tahoma" pitchFamily="34" charset="0"/>
              </a:rPr>
              <a:t>- Resolución 193/2002 de la OIT (Promoción de las Cooperativas);</a:t>
            </a:r>
          </a:p>
          <a:p>
            <a:pPr marL="174625" indent="11113">
              <a:spcBef>
                <a:spcPct val="20000"/>
              </a:spcBef>
            </a:pPr>
            <a:r>
              <a:rPr lang="es-ES">
                <a:latin typeface="Tahoma" pitchFamily="34" charset="0"/>
                <a:cs typeface="Tahoma" pitchFamily="34" charset="0"/>
              </a:rPr>
              <a:t>- El Cooperativismo y la Sociedad.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9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339975" y="476250"/>
            <a:ext cx="547211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174625" indent="-1746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500" b="1" dirty="0">
                <a:solidFill>
                  <a:srgbClr val="B5D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PÁGINA FORO VIRTUAL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7307263" y="6448425"/>
          <a:ext cx="1549400" cy="231775"/>
        </p:xfrm>
        <a:graphic>
          <a:graphicData uri="http://schemas.openxmlformats.org/presentationml/2006/ole">
            <p:oleObj spid="_x0000_s17410" name="CorelDRAW" r:id="rId4" imgW="2806200" imgH="420120" progId="">
              <p:embed/>
            </p:oleObj>
          </a:graphicData>
        </a:graphic>
      </p:graphicFrame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2190750"/>
            <a:ext cx="76327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643063" y="428625"/>
            <a:ext cx="50006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JORNADAS DE CAPACITACIÓN EN INTERNET</a:t>
            </a:r>
          </a:p>
        </p:txBody>
      </p:sp>
      <p:graphicFrame>
        <p:nvGraphicFramePr>
          <p:cNvPr id="18434" name="Object 6"/>
          <p:cNvGraphicFramePr>
            <a:graphicFrameLocks noChangeAspect="1"/>
          </p:cNvGraphicFramePr>
          <p:nvPr/>
        </p:nvGraphicFramePr>
        <p:xfrm>
          <a:off x="7307263" y="6448425"/>
          <a:ext cx="1549400" cy="231775"/>
        </p:xfrm>
        <a:graphic>
          <a:graphicData uri="http://schemas.openxmlformats.org/presentationml/2006/ole">
            <p:oleObj spid="_x0000_s18434" name="CorelDRAW" r:id="rId5" imgW="2806200" imgH="420120" progId="">
              <p:embed/>
            </p:oleObj>
          </a:graphicData>
        </a:graphic>
      </p:graphicFrame>
      <p:sp>
        <p:nvSpPr>
          <p:cNvPr id="7" name="6 Rectángulo"/>
          <p:cNvSpPr/>
          <p:nvPr/>
        </p:nvSpPr>
        <p:spPr>
          <a:xfrm>
            <a:off x="928688" y="2857500"/>
            <a:ext cx="45720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11113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Destinadas a alumnos que no cuentan con </a:t>
            </a:r>
            <a:r>
              <a:rPr lang="es-E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Pc</a:t>
            </a:r>
            <a:r>
              <a:rPr lang="es-E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en sus hogares y que asisten a los Colegios de Nivel Primario de </a:t>
            </a:r>
            <a:r>
              <a:rPr lang="es-E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Sunchales</a:t>
            </a:r>
            <a:r>
              <a:rPr lang="es-E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9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071688" y="500063"/>
            <a:ext cx="38163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COOPERACIÓN 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“LA CASA DEL NIÑO”</a:t>
            </a:r>
            <a:endParaRPr lang="es-ES" sz="2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wis721 BlkEx BT" pitchFamily="34" charset="0"/>
            </a:endParaRPr>
          </a:p>
        </p:txBody>
      </p:sp>
      <p:graphicFrame>
        <p:nvGraphicFramePr>
          <p:cNvPr id="19458" name="Object 6"/>
          <p:cNvGraphicFramePr>
            <a:graphicFrameLocks noChangeAspect="1"/>
          </p:cNvGraphicFramePr>
          <p:nvPr/>
        </p:nvGraphicFramePr>
        <p:xfrm>
          <a:off x="7307263" y="6448425"/>
          <a:ext cx="1549400" cy="231775"/>
        </p:xfrm>
        <a:graphic>
          <a:graphicData uri="http://schemas.openxmlformats.org/presentationml/2006/ole">
            <p:oleObj spid="_x0000_s19458" name="CorelDRAW" r:id="rId5" imgW="2806200" imgH="420120" progId="">
              <p:embed/>
            </p:oleObj>
          </a:graphicData>
        </a:graphic>
      </p:graphicFrame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857250" y="2643188"/>
            <a:ext cx="4857750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11113">
              <a:spcBef>
                <a:spcPct val="20000"/>
              </a:spcBef>
            </a:pPr>
            <a:r>
              <a:rPr lang="es-ES" sz="2200">
                <a:latin typeface="Tahoma" pitchFamily="34" charset="0"/>
                <a:cs typeface="Tahoma" pitchFamily="34" charset="0"/>
              </a:rPr>
              <a:t>Durante la semana de la Cooperación, se ha dedicado un espacio significativo de tiempo a concurrir a las instalaciones de la “Casa del Niño” para cooperar con la realización de las tareas escolares de los niños que están en dicho lugar. </a:t>
            </a:r>
          </a:p>
          <a:p>
            <a:pPr marL="174625" indent="11113">
              <a:spcBef>
                <a:spcPct val="20000"/>
              </a:spcBef>
            </a:pPr>
            <a:r>
              <a:rPr lang="es-ES" sz="2200">
                <a:latin typeface="Tahoma" pitchFamily="34" charset="0"/>
                <a:cs typeface="Tahoma" pitchFamily="34" charset="0"/>
              </a:rPr>
              <a:t>(Tarea a cargo de alumnos de nivel secundario).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9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ondo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fondo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-107950" y="1631950"/>
            <a:ext cx="9144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</a:pPr>
            <a:r>
              <a:rPr lang="es-ES" sz="5400">
                <a:solidFill>
                  <a:srgbClr val="072997"/>
                </a:solidFill>
                <a:latin typeface="Franklin Gothic Heavy" pitchFamily="34" charset="0"/>
              </a:rPr>
              <a:t>ACTIVIDADES</a:t>
            </a:r>
          </a:p>
          <a:p>
            <a:pPr algn="ctr">
              <a:lnSpc>
                <a:spcPct val="105000"/>
              </a:lnSpc>
            </a:pPr>
            <a:r>
              <a:rPr lang="es-ES" sz="5400">
                <a:solidFill>
                  <a:srgbClr val="072997"/>
                </a:solidFill>
                <a:latin typeface="Franklin Gothic Heavy" pitchFamily="34" charset="0"/>
              </a:rPr>
              <a:t>COOPERATIVAS</a:t>
            </a:r>
          </a:p>
          <a:p>
            <a:pPr algn="ctr">
              <a:lnSpc>
                <a:spcPct val="105000"/>
              </a:lnSpc>
            </a:pPr>
            <a:r>
              <a:rPr lang="es-ES" sz="5400">
                <a:solidFill>
                  <a:srgbClr val="072997"/>
                </a:solidFill>
                <a:latin typeface="Franklin Gothic Heavy" pitchFamily="34" charset="0"/>
              </a:rPr>
              <a:t>COMUNITARIAS </a:t>
            </a:r>
          </a:p>
          <a:p>
            <a:pPr algn="ctr">
              <a:lnSpc>
                <a:spcPct val="105000"/>
              </a:lnSpc>
            </a:pPr>
            <a:r>
              <a:rPr lang="es-ES" sz="5400">
                <a:solidFill>
                  <a:srgbClr val="072997"/>
                </a:solidFill>
                <a:latin typeface="Franklin Gothic Heavy" pitchFamily="34" charset="0"/>
              </a:rPr>
              <a:t>Y SOCIALES</a:t>
            </a:r>
          </a:p>
          <a:p>
            <a:pPr algn="ctr">
              <a:lnSpc>
                <a:spcPct val="105000"/>
              </a:lnSpc>
            </a:pPr>
            <a:r>
              <a:rPr lang="es-ES" sz="3800">
                <a:solidFill>
                  <a:srgbClr val="004235"/>
                </a:solidFill>
                <a:latin typeface="Franklin Gothic Heavy" pitchFamily="34" charset="0"/>
              </a:rPr>
              <a:t>AÑO 2009</a:t>
            </a: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858125" y="5643563"/>
          <a:ext cx="1039813" cy="1025525"/>
        </p:xfrm>
        <a:graphic>
          <a:graphicData uri="http://schemas.openxmlformats.org/presentationml/2006/ole">
            <p:oleObj spid="_x0000_s20482" name="CorelDRAW" r:id="rId5" imgW="1228320" imgH="1210320" progId="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571750" y="357188"/>
            <a:ext cx="5072063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CCFF33"/>
                </a:solidFill>
                <a:latin typeface="Franklin Gothic Heavy" pitchFamily="34" charset="0"/>
              </a:rPr>
              <a:t>ACTIVIDADES COOPERATIVAS</a:t>
            </a:r>
          </a:p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CCFF33"/>
                </a:solidFill>
                <a:latin typeface="Franklin Gothic Heavy" pitchFamily="34" charset="0"/>
              </a:rPr>
              <a:t>COMUNITARIAS Y SOCIALES 2009</a:t>
            </a: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858125" y="5643563"/>
          <a:ext cx="1039813" cy="1025525"/>
        </p:xfrm>
        <a:graphic>
          <a:graphicData uri="http://schemas.openxmlformats.org/presentationml/2006/ole">
            <p:oleObj spid="_x0000_s21506" name="CorelDRAW" r:id="rId5" imgW="1228320" imgH="1210320" progId="">
              <p:embed/>
            </p:oleObj>
          </a:graphicData>
        </a:graphic>
      </p:graphicFrame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0" y="2357438"/>
            <a:ext cx="600075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>
                <a:latin typeface="Tahoma" pitchFamily="34" charset="0"/>
                <a:cs typeface="Tahoma" pitchFamily="34" charset="0"/>
              </a:rPr>
              <a:t>Entrega de Computadoras a la Casa del Niño “Rincón de Sol”;</a:t>
            </a:r>
          </a:p>
          <a:p>
            <a:pPr>
              <a:buFont typeface="Wingdings" pitchFamily="2" charset="2"/>
              <a:buChar char="ü"/>
            </a:pPr>
            <a:r>
              <a:rPr lang="es-ES" sz="2000">
                <a:latin typeface="Tahoma" pitchFamily="34" charset="0"/>
                <a:cs typeface="Tahoma" pitchFamily="34" charset="0"/>
              </a:rPr>
              <a:t>Adhesión a </a:t>
            </a:r>
            <a:r>
              <a:rPr lang="es-ES" sz="2000" i="1">
                <a:latin typeface="Tahoma" pitchFamily="34" charset="0"/>
                <a:cs typeface="Tahoma" pitchFamily="34" charset="0"/>
              </a:rPr>
              <a:t>Red Solidaria </a:t>
            </a:r>
            <a:r>
              <a:rPr lang="es-ES" sz="2000">
                <a:latin typeface="Tahoma" pitchFamily="34" charset="0"/>
                <a:cs typeface="Tahoma" pitchFamily="34" charset="0"/>
              </a:rPr>
              <a:t>de la Fundación Grupo Sancor Seguros, participando activamente con el Hogar de Ancianos La Casa del Abuelo “Otoño Feliz”;</a:t>
            </a:r>
          </a:p>
          <a:p>
            <a:pPr>
              <a:buFont typeface="Wingdings" pitchFamily="2" charset="2"/>
              <a:buChar char="ü"/>
            </a:pPr>
            <a:r>
              <a:rPr lang="es-ES" sz="2000">
                <a:latin typeface="Tahoma" pitchFamily="34" charset="0"/>
                <a:cs typeface="Tahoma" pitchFamily="34" charset="0"/>
              </a:rPr>
              <a:t>Participación en el Encuentro de Cooperativas Escolares en los festejos del 10° Aniversario de “La Porteñita Ltda.” en la localidad de Porteña, Provincia de Córdoba;</a:t>
            </a:r>
          </a:p>
          <a:p>
            <a:pPr>
              <a:buFont typeface="Wingdings" pitchFamily="2" charset="2"/>
              <a:buChar char="ü"/>
            </a:pPr>
            <a:r>
              <a:rPr lang="es-ES" sz="2000">
                <a:latin typeface="Tahoma" pitchFamily="34" charset="0"/>
                <a:cs typeface="Tahoma" pitchFamily="34" charset="0"/>
              </a:rPr>
              <a:t>XII º Encuentro Nacional de Consejos de Administración de Cooperativas Escolares  (Resistencia, Chaco).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9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DSC_00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00250"/>
            <a:ext cx="395605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858125" y="5643563"/>
          <a:ext cx="1039813" cy="1025525"/>
        </p:xfrm>
        <a:graphic>
          <a:graphicData uri="http://schemas.openxmlformats.org/presentationml/2006/ole">
            <p:oleObj spid="_x0000_s22530" name="CorelDRAW" r:id="rId6" imgW="1228320" imgH="1210320" progId="">
              <p:embed/>
            </p:oleObj>
          </a:graphicData>
        </a:graphic>
      </p:graphicFrame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928813" y="571500"/>
            <a:ext cx="4429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200">
                <a:solidFill>
                  <a:srgbClr val="B5D9F9"/>
                </a:solidFill>
                <a:latin typeface="Arial Black" pitchFamily="34" charset="0"/>
              </a:rPr>
              <a:t>Expo-Feria de Cooperativas Escolares 2009.</a:t>
            </a:r>
          </a:p>
        </p:txBody>
      </p:sp>
      <p:pic>
        <p:nvPicPr>
          <p:cNvPr id="18439" name="Picture 8" descr="DSC_00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4062413"/>
            <a:ext cx="4176713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9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14313" y="2286000"/>
            <a:ext cx="5786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AR" sz="28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64" name="Picture 4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571750" y="357188"/>
            <a:ext cx="5072063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CCFF33"/>
                </a:solidFill>
                <a:latin typeface="Franklin Gothic Heavy" pitchFamily="34" charset="0"/>
              </a:rPr>
              <a:t>ACTIVIDADES COOPERATIVAS</a:t>
            </a:r>
          </a:p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CCFF33"/>
                </a:solidFill>
                <a:latin typeface="Franklin Gothic Heavy" pitchFamily="34" charset="0"/>
              </a:rPr>
              <a:t>COMUNITARIAS Y SOCIALES 2009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28625" y="2459038"/>
            <a:ext cx="53578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>
                <a:latin typeface="Tahoma" pitchFamily="34" charset="0"/>
                <a:cs typeface="Tahoma" pitchFamily="34" charset="0"/>
              </a:rPr>
              <a:t>Capacitación con personal de Prevención ART acerca de la Prevención de Accidentes en el Ámbito Escolar “Preveniños”;</a:t>
            </a:r>
          </a:p>
          <a:p>
            <a:pPr>
              <a:buFont typeface="Wingdings" pitchFamily="2" charset="2"/>
              <a:buChar char="ü"/>
            </a:pPr>
            <a:r>
              <a:rPr lang="es-ES">
                <a:latin typeface="Tahoma" pitchFamily="34" charset="0"/>
                <a:cs typeface="Tahoma" pitchFamily="34" charset="0"/>
              </a:rPr>
              <a:t>Participación del XII° Encuentro Nacional de Consejos de Administración de Cooperativas Escolares en Resistencia, Provincia de Chaco;</a:t>
            </a:r>
          </a:p>
          <a:p>
            <a:pPr>
              <a:buFont typeface="Wingdings" pitchFamily="2" charset="2"/>
              <a:buChar char="ü"/>
            </a:pPr>
            <a:r>
              <a:rPr lang="es-ES">
                <a:latin typeface="Tahoma" pitchFamily="34" charset="0"/>
                <a:cs typeface="Tahoma" pitchFamily="34" charset="0"/>
              </a:rPr>
              <a:t>Fomento, promoción y difusión del Cooperativismo Escolar en la Provincia de Mendoza, Río Negro y Neuquén;</a:t>
            </a:r>
          </a:p>
          <a:p>
            <a:pPr>
              <a:buFont typeface="Wingdings" pitchFamily="2" charset="2"/>
              <a:buChar char="ü"/>
            </a:pPr>
            <a:r>
              <a:rPr lang="es-ES">
                <a:latin typeface="Tahoma" pitchFamily="34" charset="0"/>
                <a:cs typeface="Tahoma" pitchFamily="34" charset="0"/>
              </a:rPr>
              <a:t>Disertación en el Curso de Capacitación Cooperativa de los Alumnos de Nivel Terciario del ICES.</a:t>
            </a: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858125" y="5643563"/>
          <a:ext cx="1039813" cy="1025525"/>
        </p:xfrm>
        <a:graphic>
          <a:graphicData uri="http://schemas.openxmlformats.org/presentationml/2006/ole">
            <p:oleObj spid="_x0000_s23554" name="CorelDRAW" r:id="rId5" imgW="1228320" imgH="1210320" progId="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9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0965" grpId="0"/>
      <p:bldP spid="1946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14313" y="2286000"/>
            <a:ext cx="5786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40964" name="Picture 4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571750" y="357188"/>
            <a:ext cx="5072063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CCFF33"/>
                </a:solidFill>
                <a:latin typeface="Franklin Gothic Heavy" pitchFamily="34" charset="0"/>
              </a:rPr>
              <a:t>ACTIVIDADES COOPERATIVAS</a:t>
            </a:r>
          </a:p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CCFF33"/>
                </a:solidFill>
                <a:latin typeface="Franklin Gothic Heavy" pitchFamily="34" charset="0"/>
              </a:rPr>
              <a:t>COMUNITARIAS Y SOCIALES 2009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57188" y="2143125"/>
            <a:ext cx="558323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es-ES">
                <a:latin typeface="Tahoma" pitchFamily="34" charset="0"/>
                <a:cs typeface="Tahoma" pitchFamily="34" charset="0"/>
              </a:rPr>
              <a:t>Lanzamiento de la Campaña de Recolección Solidaria de alimentos, agua, ropa y calzados para entregar en Escuelas de la Provincia de Chaco;</a:t>
            </a:r>
          </a:p>
        </p:txBody>
      </p:sp>
      <p:pic>
        <p:nvPicPr>
          <p:cNvPr id="20488" name="Picture 8" descr="1 Campaña Solidar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3071813"/>
            <a:ext cx="25098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11141_1218332429263_1557465142_566187_3098812_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5163" y="3082925"/>
            <a:ext cx="26765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11141_1218332709270_1557465142_566194_5287056_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1988" y="5067300"/>
            <a:ext cx="2678112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858125" y="5643563"/>
          <a:ext cx="1039813" cy="1025525"/>
        </p:xfrm>
        <a:graphic>
          <a:graphicData uri="http://schemas.openxmlformats.org/presentationml/2006/ole">
            <p:oleObj spid="_x0000_s24578" name="CorelDRAW" r:id="rId8" imgW="1228320" imgH="1210320" progId="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9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8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8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0965" grpId="0"/>
      <p:bldP spid="2048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14313" y="2286000"/>
            <a:ext cx="5786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s-AR" sz="20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64" name="Picture 4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00125" y="2286000"/>
            <a:ext cx="42148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200">
                <a:latin typeface="Tahoma" pitchFamily="34" charset="0"/>
                <a:cs typeface="Tahoma" pitchFamily="34" charset="0"/>
              </a:rPr>
              <a:t>Convocatoria para la participación del Concurso de Slogans y Frases para la Campaña de Recolección de tapitas plásticas. La idea surge persiguiendo la posibilidad de generar conciencia ciudadana acerca de la importancia de la ayuda al prójimo. </a:t>
            </a: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858125" y="5643563"/>
          <a:ext cx="1039813" cy="1025525"/>
        </p:xfrm>
        <a:graphic>
          <a:graphicData uri="http://schemas.openxmlformats.org/presentationml/2006/ole">
            <p:oleObj spid="_x0000_s25602" name="CorelDRAW" r:id="rId5" imgW="1228320" imgH="1210320" progId="">
              <p:embed/>
            </p:oleObj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85938" y="357188"/>
            <a:ext cx="5357812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CAMPAÑA DE RECOLECCIÓN DE TAPITAS PLÁSTICAS “DESTAPÁ TU CORAZÓN”</a:t>
            </a:r>
          </a:p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solidFill>
                <a:srgbClr val="CCFF33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9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2151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71500"/>
            <a:ext cx="8215312" cy="616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7094538" y="6429375"/>
          <a:ext cx="1549400" cy="231775"/>
        </p:xfrm>
        <a:graphic>
          <a:graphicData uri="http://schemas.openxmlformats.org/presentationml/2006/ole">
            <p:oleObj spid="_x0000_s4098" name="CorelDRAW" r:id="rId4" imgW="2806200" imgH="420120" progId="">
              <p:embed/>
            </p:oleObj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1438" y="5157788"/>
            <a:ext cx="6948487" cy="1631950"/>
          </a:xfrm>
          <a:prstGeom prst="rect">
            <a:avLst/>
          </a:prstGeom>
          <a:solidFill>
            <a:srgbClr val="04165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s-ES" sz="2400">
                <a:latin typeface="Arial Narrow" pitchFamily="34" charset="0"/>
              </a:rPr>
              <a:t>Asunción del primer Consejo</a:t>
            </a:r>
            <a:r>
              <a:rPr lang="es-ES" sz="2400" b="1">
                <a:latin typeface="Arial Narrow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s-ES" sz="2400" b="1">
                <a:latin typeface="Arial Narrow" pitchFamily="34" charset="0"/>
              </a:rPr>
              <a:t>1º de Octubre de 2007 </a:t>
            </a:r>
          </a:p>
          <a:p>
            <a:pPr>
              <a:lnSpc>
                <a:spcPct val="80000"/>
              </a:lnSpc>
            </a:pPr>
            <a:r>
              <a:rPr lang="es-ES" b="1">
                <a:latin typeface="Arial Narrow" pitchFamily="34" charset="0"/>
              </a:rPr>
              <a:t>Ejercicio 2007 - 2008</a:t>
            </a:r>
          </a:p>
          <a:p>
            <a:pPr>
              <a:lnSpc>
                <a:spcPct val="80000"/>
              </a:lnSpc>
            </a:pPr>
            <a:endParaRPr lang="es-ES" sz="1100" b="1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s-ES" sz="2400">
                <a:latin typeface="Arial Narrow" pitchFamily="34" charset="0"/>
              </a:rPr>
              <a:t>Apadrinada por</a:t>
            </a:r>
            <a:r>
              <a:rPr lang="es-ES" sz="2400" b="1">
                <a:latin typeface="Arial Narrow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s-ES" sz="2400" b="1">
                <a:latin typeface="Arial Narrow" pitchFamily="34" charset="0"/>
              </a:rPr>
              <a:t>Casa Cooperativa y Fundación Grupo Sancor Seguros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00250" y="188913"/>
            <a:ext cx="5329238" cy="387350"/>
          </a:xfrm>
          <a:prstGeom prst="rect">
            <a:avLst/>
          </a:prstGeom>
          <a:solidFill>
            <a:srgbClr val="04165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2400" b="1">
                <a:latin typeface="Arial Narrow" pitchFamily="34" charset="0"/>
              </a:rPr>
              <a:t>Fe.Coop.E.S.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785938" y="357188"/>
            <a:ext cx="5357812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CAMPAÑA DE RECOLECCIÓN DE TAPITAS PLÁSTICAS “DESTAPÁ TU CORAZÓN”</a:t>
            </a:r>
          </a:p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solidFill>
                <a:srgbClr val="CCFF33"/>
              </a:solidFill>
              <a:latin typeface="Franklin Gothic Heavy" pitchFamily="34" charset="0"/>
            </a:endParaRPr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8001000" y="5761038"/>
          <a:ext cx="1039813" cy="1025525"/>
        </p:xfrm>
        <a:graphic>
          <a:graphicData uri="http://schemas.openxmlformats.org/presentationml/2006/ole">
            <p:oleObj spid="_x0000_s26626" name="CorelDRAW" r:id="rId5" imgW="1228320" imgH="1210320" progId="">
              <p:embed/>
            </p:oleObj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8625" y="2571750"/>
            <a:ext cx="49291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200">
                <a:latin typeface="Tahoma" pitchFamily="34" charset="0"/>
                <a:cs typeface="Tahoma" pitchFamily="34" charset="0"/>
              </a:rPr>
              <a:t>Conferencia de Prensa de Fe.Coop.E.S. anunciando la Campaña de Recolección de Tapitas Plásticas llamada “Destapá tu corazón” en adhesión con el Hospital Iturraspe y el CENAELE de la ciudad de Santa Fe; esta etapa de presentar el proyecto en sociedad es para hacer extensiva la participación de toda la comunidad.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9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ndo_16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fondo_16_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895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9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ndo_16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fondo_16_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"/>
            <a:ext cx="91440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9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ndo_16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fondo_16_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0"/>
            <a:ext cx="4846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9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ondo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fondo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-107950" y="1631950"/>
            <a:ext cx="9144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</a:pPr>
            <a:r>
              <a:rPr lang="es-ES" sz="5400">
                <a:solidFill>
                  <a:srgbClr val="072997"/>
                </a:solidFill>
                <a:latin typeface="Franklin Gothic Heavy" pitchFamily="34" charset="0"/>
              </a:rPr>
              <a:t>ACTIVIDADES</a:t>
            </a:r>
          </a:p>
          <a:p>
            <a:pPr algn="ctr">
              <a:lnSpc>
                <a:spcPct val="105000"/>
              </a:lnSpc>
            </a:pPr>
            <a:r>
              <a:rPr lang="es-ES" sz="5400">
                <a:solidFill>
                  <a:srgbClr val="072997"/>
                </a:solidFill>
                <a:latin typeface="Franklin Gothic Heavy" pitchFamily="34" charset="0"/>
              </a:rPr>
              <a:t>COOPERATIVAS</a:t>
            </a:r>
          </a:p>
          <a:p>
            <a:pPr algn="ctr">
              <a:lnSpc>
                <a:spcPct val="105000"/>
              </a:lnSpc>
            </a:pPr>
            <a:r>
              <a:rPr lang="es-ES" sz="5400">
                <a:solidFill>
                  <a:srgbClr val="072997"/>
                </a:solidFill>
                <a:latin typeface="Franklin Gothic Heavy" pitchFamily="34" charset="0"/>
              </a:rPr>
              <a:t>COMUNITARIAS </a:t>
            </a:r>
          </a:p>
          <a:p>
            <a:pPr algn="ctr">
              <a:lnSpc>
                <a:spcPct val="105000"/>
              </a:lnSpc>
            </a:pPr>
            <a:r>
              <a:rPr lang="es-ES" sz="5400">
                <a:solidFill>
                  <a:srgbClr val="072997"/>
                </a:solidFill>
                <a:latin typeface="Franklin Gothic Heavy" pitchFamily="34" charset="0"/>
              </a:rPr>
              <a:t>Y SOCIALES</a:t>
            </a:r>
          </a:p>
          <a:p>
            <a:pPr algn="ctr">
              <a:lnSpc>
                <a:spcPct val="105000"/>
              </a:lnSpc>
            </a:pPr>
            <a:r>
              <a:rPr lang="es-ES" sz="3800">
                <a:solidFill>
                  <a:srgbClr val="004235"/>
                </a:solidFill>
                <a:latin typeface="Franklin Gothic Heavy" pitchFamily="34" charset="0"/>
              </a:rPr>
              <a:t>AÑO 2010</a:t>
            </a: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858125" y="5643563"/>
          <a:ext cx="1039813" cy="1025525"/>
        </p:xfrm>
        <a:graphic>
          <a:graphicData uri="http://schemas.openxmlformats.org/presentationml/2006/ole">
            <p:oleObj spid="_x0000_s27650" name="CorelDRAW" r:id="rId5" imgW="1228320" imgH="1210320" progId="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571750" y="357188"/>
            <a:ext cx="5072063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CCFF33"/>
                </a:solidFill>
                <a:latin typeface="Franklin Gothic Heavy" pitchFamily="34" charset="0"/>
              </a:rPr>
              <a:t>ACTIVIDADES COOPERATIVAS</a:t>
            </a:r>
          </a:p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CCFF33"/>
                </a:solidFill>
                <a:latin typeface="Franklin Gothic Heavy" pitchFamily="34" charset="0"/>
              </a:rPr>
              <a:t>COMUNITARIAS Y SOCIALES 2010</a:t>
            </a: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858125" y="5643563"/>
          <a:ext cx="1039813" cy="1025525"/>
        </p:xfrm>
        <a:graphic>
          <a:graphicData uri="http://schemas.openxmlformats.org/presentationml/2006/ole">
            <p:oleObj spid="_x0000_s28674" name="CorelDRAW" r:id="rId5" imgW="1228320" imgH="1210320" progId="">
              <p:embed/>
            </p:oleObj>
          </a:graphicData>
        </a:graphic>
      </p:graphicFrame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428625" y="2071688"/>
            <a:ext cx="50720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>
                <a:latin typeface="Tahoma" pitchFamily="34" charset="0"/>
                <a:cs typeface="Tahoma" pitchFamily="34" charset="0"/>
              </a:rPr>
              <a:t>Charlas de fomento, promoción y difusión del Cooperativismo Escolar en el sur del país;</a:t>
            </a:r>
          </a:p>
          <a:p>
            <a:pPr>
              <a:buFont typeface="Wingdings" pitchFamily="2" charset="2"/>
              <a:buChar char="ü"/>
            </a:pPr>
            <a:r>
              <a:rPr lang="es-ES" sz="2000" i="1">
                <a:latin typeface="Tahoma" pitchFamily="34" charset="0"/>
                <a:cs typeface="Tahoma" pitchFamily="34" charset="0"/>
              </a:rPr>
              <a:t>Red Solidaria </a:t>
            </a:r>
            <a:r>
              <a:rPr lang="es-ES" sz="2000">
                <a:latin typeface="Tahoma" pitchFamily="34" charset="0"/>
                <a:cs typeface="Tahoma" pitchFamily="34" charset="0"/>
              </a:rPr>
              <a:t>de la Fundación Grupo Sancor Seguros, en apoyo a La Casa del abuelo “Otoño Feliz”;</a:t>
            </a:r>
          </a:p>
          <a:p>
            <a:pPr>
              <a:buFont typeface="Wingdings" pitchFamily="2" charset="2"/>
              <a:buChar char="ü"/>
            </a:pPr>
            <a:r>
              <a:rPr lang="es-ES" sz="2000">
                <a:latin typeface="Tahoma" pitchFamily="34" charset="0"/>
                <a:cs typeface="Tahoma" pitchFamily="34" charset="0"/>
              </a:rPr>
              <a:t>Disertación en las XIIIº Jornadas Nacionales de Cooperativismo y Mutualismo Escolar y las VIIº del MERCOSUR;</a:t>
            </a:r>
          </a:p>
          <a:p>
            <a:pPr>
              <a:buFont typeface="Wingdings" pitchFamily="2" charset="2"/>
              <a:buChar char="ü"/>
            </a:pPr>
            <a:r>
              <a:rPr lang="es-ES" sz="2000">
                <a:latin typeface="Tahoma" pitchFamily="34" charset="0"/>
                <a:cs typeface="Tahoma" pitchFamily="34" charset="0"/>
              </a:rPr>
              <a:t>Participación en el XIII° Encuentro Nacional de Consejos de Administración de Cooperativas Escolares en Huerta Grande, Córdoba.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9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ndo_16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fondo_16_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0" y="1857375"/>
            <a:ext cx="60007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Tahoma" pitchFamily="34" charset="0"/>
                <a:cs typeface="Tahoma" pitchFamily="34" charset="0"/>
              </a:rPr>
              <a:t>Reemplazo de bolsa plástica por bolsa de tela (100% algodón), confeccionadas por las distintas Cooperativas Escolares de Nivel Primario con el apoyo publicitario de las del Nivel Secundario y el auspicio de Fundación Grupo </a:t>
            </a:r>
            <a:r>
              <a:rPr lang="es-ES" dirty="0" err="1">
                <a:latin typeface="Tahoma" pitchFamily="34" charset="0"/>
                <a:cs typeface="Tahoma" pitchFamily="34" charset="0"/>
              </a:rPr>
              <a:t>Sancor</a:t>
            </a:r>
            <a:r>
              <a:rPr lang="es-ES" dirty="0">
                <a:latin typeface="Tahoma" pitchFamily="34" charset="0"/>
                <a:cs typeface="Tahoma" pitchFamily="34" charset="0"/>
              </a:rPr>
              <a:t> Seguros.</a:t>
            </a:r>
            <a:endParaRPr lang="es-ES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5" descr="plasticbagwas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425825"/>
            <a:ext cx="3144838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8" descr="Imagen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4346575"/>
            <a:ext cx="26638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6" descr="Imagen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3643313"/>
            <a:ext cx="28654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2428875" y="785813"/>
            <a:ext cx="421957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300">
                <a:solidFill>
                  <a:srgbClr val="B5D9F9"/>
                </a:solidFill>
                <a:latin typeface="Arial Black" pitchFamily="34" charset="0"/>
              </a:rPr>
              <a:t>Relevamiento Ambiental: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9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79388" y="2276475"/>
            <a:ext cx="57864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40964" name="Picture 4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8001000" y="5761038"/>
          <a:ext cx="1039813" cy="1025525"/>
        </p:xfrm>
        <a:graphic>
          <a:graphicData uri="http://schemas.openxmlformats.org/presentationml/2006/ole">
            <p:oleObj spid="_x0000_s29698" name="CorelDRAW" r:id="rId5" imgW="1228320" imgH="1210320" progId="">
              <p:embed/>
            </p:oleObj>
          </a:graphicData>
        </a:graphic>
      </p:graphicFrame>
      <p:pic>
        <p:nvPicPr>
          <p:cNvPr id="26631" name="Picture 7" descr="Imagen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916113"/>
            <a:ext cx="54006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85750" y="5072063"/>
            <a:ext cx="54387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USEMOS BOLSAS REUTILIZABLES, CON ELLAS DISMINUIRÁ EL CONSUMO DE BOLSAS DE PLÁSTICO, POR ENDE SE REDUCIRÁ LA CONTAMINACIÓN…</a:t>
            </a:r>
            <a:endParaRPr lang="es-ES" sz="22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2428875" y="785813"/>
            <a:ext cx="421957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300">
                <a:solidFill>
                  <a:srgbClr val="B5D9F9"/>
                </a:solidFill>
                <a:latin typeface="Arial Black" pitchFamily="34" charset="0"/>
              </a:rPr>
              <a:t>Relevamiento Ambiental: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9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8136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785938" y="357188"/>
            <a:ext cx="5072062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CCFF33"/>
                </a:solidFill>
                <a:latin typeface="Franklin Gothic Heavy" pitchFamily="34" charset="0"/>
              </a:rPr>
              <a:t>ACTIVIDADES COOPERATIVAS</a:t>
            </a:r>
          </a:p>
          <a:p>
            <a:pPr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CCFF33"/>
                </a:solidFill>
                <a:latin typeface="Franklin Gothic Heavy" pitchFamily="34" charset="0"/>
              </a:rPr>
              <a:t>COMUNITARIAS Y SOCIALES 2010</a:t>
            </a:r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8001000" y="5761038"/>
          <a:ext cx="1039813" cy="1025525"/>
        </p:xfrm>
        <a:graphic>
          <a:graphicData uri="http://schemas.openxmlformats.org/presentationml/2006/ole">
            <p:oleObj spid="_x0000_s30722" name="CorelDRAW" r:id="rId5" imgW="1228320" imgH="1210320" progId="">
              <p:embed/>
            </p:oleObj>
          </a:graphicData>
        </a:graphic>
      </p:graphicFrame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785813" y="2286000"/>
            <a:ext cx="4572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200">
                <a:latin typeface="Tahoma" pitchFamily="34" charset="0"/>
                <a:cs typeface="Tahoma" pitchFamily="34" charset="0"/>
              </a:rPr>
              <a:t>XIIIº Encuentro Nacional de Consejos de Administración de Cooperativas Escolares (Huerta Grande, Córdoba);</a:t>
            </a:r>
          </a:p>
          <a:p>
            <a:pPr>
              <a:buFont typeface="Wingdings" pitchFamily="2" charset="2"/>
              <a:buChar char="ü"/>
            </a:pPr>
            <a:r>
              <a:rPr lang="es-ES" sz="2200">
                <a:latin typeface="Tahoma" pitchFamily="34" charset="0"/>
                <a:cs typeface="Tahoma" pitchFamily="34" charset="0"/>
              </a:rPr>
              <a:t>Charlas de fomento y educación cooperativa en las Provincias de Río Negro, Neuquén, Misiones y Buenos Aires;</a:t>
            </a:r>
          </a:p>
          <a:p>
            <a:pPr>
              <a:buFont typeface="Wingdings" pitchFamily="2" charset="2"/>
              <a:buChar char="ü"/>
            </a:pPr>
            <a:r>
              <a:rPr lang="es-ES" sz="2200">
                <a:latin typeface="Tahoma" pitchFamily="34" charset="0"/>
                <a:cs typeface="Tahoma" pitchFamily="34" charset="0"/>
              </a:rPr>
              <a:t>Clases de Cooperativismo Escolar en la República Oriental del Uruguay.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9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ondo_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fondo_6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79388" y="2276475"/>
            <a:ext cx="8964612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Capacitaciones constantes brindadas por CASA COOPERATIVA Y 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SANCOR SEGUROS destinadas a Docentes Guías, Alumnos cooperativistas y Consejeros de la Federación.</a:t>
            </a:r>
          </a:p>
        </p:txBody>
      </p:sp>
      <p:graphicFrame>
        <p:nvGraphicFramePr>
          <p:cNvPr id="31746" name="Object 7"/>
          <p:cNvGraphicFramePr>
            <a:graphicFrameLocks noChangeAspect="1"/>
          </p:cNvGraphicFramePr>
          <p:nvPr/>
        </p:nvGraphicFramePr>
        <p:xfrm>
          <a:off x="7307263" y="6448425"/>
          <a:ext cx="1549400" cy="231775"/>
        </p:xfrm>
        <a:graphic>
          <a:graphicData uri="http://schemas.openxmlformats.org/presentationml/2006/ole">
            <p:oleObj spid="_x0000_s31746" name="CorelDRAW" r:id="rId5" imgW="2806200" imgH="420120" progId="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484438" y="739775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latin typeface="Swis721 BlkEx BT"/>
              </a:rPr>
              <a:t>Fe.Coop.E.S.</a:t>
            </a:r>
            <a:endParaRPr lang="es-ES" sz="2400">
              <a:latin typeface="Swis721 BlkEx BT"/>
            </a:endParaRPr>
          </a:p>
        </p:txBody>
      </p:sp>
      <p:pic>
        <p:nvPicPr>
          <p:cNvPr id="33797" name="Picture 5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7307263" y="6448425"/>
          <a:ext cx="1549400" cy="231775"/>
        </p:xfrm>
        <a:graphic>
          <a:graphicData uri="http://schemas.openxmlformats.org/presentationml/2006/ole">
            <p:oleObj spid="_x0000_s5122" name="CorelDRAW" r:id="rId5" imgW="2806200" imgH="420120" progId="">
              <p:embed/>
            </p:oleObj>
          </a:graphicData>
        </a:graphic>
      </p:graphicFrame>
      <p:sp>
        <p:nvSpPr>
          <p:cNvPr id="7" name="6 Rectángulo"/>
          <p:cNvSpPr/>
          <p:nvPr/>
        </p:nvSpPr>
        <p:spPr>
          <a:xfrm>
            <a:off x="500063" y="2286000"/>
            <a:ext cx="5286375" cy="29241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B5D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¿Por qué y Cuándo nace la Federación?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 dirty="0">
              <a:solidFill>
                <a:srgbClr val="B5D9F9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Tahoma" pitchFamily="34" charset="0"/>
                <a:cs typeface="Tahoma" pitchFamily="34" charset="0"/>
              </a:rPr>
              <a:t>La Federación de Cooperativas Escolares ha sido creada a partir de las voluntades conjuntas de quienes integran las Cooperativas Escolares de todos colegios de </a:t>
            </a:r>
            <a:r>
              <a:rPr lang="es-ES" dirty="0" err="1">
                <a:latin typeface="Tahoma" pitchFamily="34" charset="0"/>
                <a:cs typeface="Tahoma" pitchFamily="34" charset="0"/>
              </a:rPr>
              <a:t>Sunchales</a:t>
            </a:r>
            <a:r>
              <a:rPr lang="es-ES" dirty="0">
                <a:latin typeface="Tahoma" pitchFamily="34" charset="0"/>
                <a:cs typeface="Tahoma" pitchFamily="34" charset="0"/>
              </a:rPr>
              <a:t>, ante la necesidad de concentrar en una Entidad representativa las propuestas generadas para el apoyo y el cooperar social.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285875" y="5643563"/>
            <a:ext cx="32035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rgbClr val="B5D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Se originó en el año 2007.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7" grpId="0" build="allAtOnce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2214563"/>
            <a:ext cx="5724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174625" indent="11113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2400" dirty="0">
              <a:latin typeface="Tahoma" pitchFamily="34" charset="0"/>
            </a:endParaRPr>
          </a:p>
        </p:txBody>
      </p:sp>
      <p:pic>
        <p:nvPicPr>
          <p:cNvPr id="46084" name="Picture 4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0" name="Object 6"/>
          <p:cNvGraphicFramePr>
            <a:graphicFrameLocks noChangeAspect="1"/>
          </p:cNvGraphicFramePr>
          <p:nvPr/>
        </p:nvGraphicFramePr>
        <p:xfrm>
          <a:off x="7307263" y="6448425"/>
          <a:ext cx="1549400" cy="231775"/>
        </p:xfrm>
        <a:graphic>
          <a:graphicData uri="http://schemas.openxmlformats.org/presentationml/2006/ole">
            <p:oleObj spid="_x0000_s32770" name="CorelDRAW" r:id="rId5" imgW="2806200" imgH="420120" progId="">
              <p:embed/>
            </p:oleObj>
          </a:graphicData>
        </a:graphic>
      </p:graphicFrame>
      <p:sp>
        <p:nvSpPr>
          <p:cNvPr id="8" name="7 Rectángulo"/>
          <p:cNvSpPr/>
          <p:nvPr/>
        </p:nvSpPr>
        <p:spPr>
          <a:xfrm>
            <a:off x="2286000" y="500063"/>
            <a:ext cx="49291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11113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COLECTA DE ROPA, CALZADOS, MEDICAMENTOS Y PAÑALES</a:t>
            </a: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857250" y="2714625"/>
            <a:ext cx="45720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11113" algn="ctr">
              <a:spcBef>
                <a:spcPct val="20000"/>
              </a:spcBef>
            </a:pPr>
            <a:r>
              <a:rPr lang="es-ES" sz="2000" u="sng">
                <a:latin typeface="Tahoma" pitchFamily="34" charset="0"/>
              </a:rPr>
              <a:t>Destinatarios</a:t>
            </a:r>
            <a:r>
              <a:rPr lang="es-ES" sz="2000">
                <a:latin typeface="Tahoma" pitchFamily="34" charset="0"/>
              </a:rPr>
              <a:t>: </a:t>
            </a:r>
          </a:p>
          <a:p>
            <a:pPr marL="174625" indent="11113" algn="ctr">
              <a:spcBef>
                <a:spcPct val="20000"/>
              </a:spcBef>
            </a:pPr>
            <a:r>
              <a:rPr lang="es-ES">
                <a:latin typeface="Tahoma" pitchFamily="34" charset="0"/>
              </a:rPr>
              <a:t>* Cáritas Parroquial y La Casa del Niño “Rincón de Sol”</a:t>
            </a:r>
          </a:p>
          <a:p>
            <a:pPr marL="174625" indent="11113" algn="ctr">
              <a:spcBef>
                <a:spcPct val="20000"/>
              </a:spcBef>
            </a:pPr>
            <a:r>
              <a:rPr lang="es-ES">
                <a:latin typeface="Tahoma" pitchFamily="34" charset="0"/>
              </a:rPr>
              <a:t>(ropas y calzados) </a:t>
            </a:r>
          </a:p>
          <a:p>
            <a:pPr marL="174625" indent="11113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>
                <a:latin typeface="Tahoma" pitchFamily="34" charset="0"/>
              </a:rPr>
              <a:t>Hospital A. GOROSITO (medicamentos y pañales)</a:t>
            </a: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928688" y="5429250"/>
            <a:ext cx="489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4625" indent="11113" algn="ctr">
              <a:spcBef>
                <a:spcPct val="20000"/>
              </a:spcBef>
            </a:pPr>
            <a:r>
              <a:rPr lang="es-ES" sz="2000" b="1">
                <a:latin typeface="Tahoma" pitchFamily="34" charset="0"/>
              </a:rPr>
              <a:t>Esta colecta se realiza anualmente.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9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79388" y="2276475"/>
            <a:ext cx="554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174625" indent="11113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04" name="Picture 4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071688" y="642938"/>
            <a:ext cx="40909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REPERCUSIÓN SOCIAL</a:t>
            </a:r>
          </a:p>
        </p:txBody>
      </p:sp>
      <p:graphicFrame>
        <p:nvGraphicFramePr>
          <p:cNvPr id="33794" name="Object 6"/>
          <p:cNvGraphicFramePr>
            <a:graphicFrameLocks noChangeAspect="1"/>
          </p:cNvGraphicFramePr>
          <p:nvPr/>
        </p:nvGraphicFramePr>
        <p:xfrm>
          <a:off x="7307263" y="6448425"/>
          <a:ext cx="1549400" cy="231775"/>
        </p:xfrm>
        <a:graphic>
          <a:graphicData uri="http://schemas.openxmlformats.org/presentationml/2006/ole">
            <p:oleObj spid="_x0000_s33794" name="CorelDRAW" r:id="rId5" imgW="2806200" imgH="420120" progId="">
              <p:embed/>
            </p:oleObj>
          </a:graphicData>
        </a:graphic>
      </p:graphicFrame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857250" y="2857500"/>
            <a:ext cx="4572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11113">
              <a:spcBef>
                <a:spcPct val="20000"/>
              </a:spcBef>
              <a:buFont typeface="Wingdings" pitchFamily="2" charset="2"/>
              <a:buChar char="ü"/>
            </a:pPr>
            <a:r>
              <a:rPr lang="es-ES" sz="2200">
                <a:latin typeface="Tahoma" pitchFamily="34" charset="0"/>
                <a:cs typeface="Tahoma" pitchFamily="34" charset="0"/>
              </a:rPr>
              <a:t>Significativo apoyo de la comunidad de Sunchales en colaborar con las distintas propuestas generadas desde la Federación.</a:t>
            </a:r>
          </a:p>
          <a:p>
            <a:pPr marL="174625" indent="11113">
              <a:spcBef>
                <a:spcPct val="20000"/>
              </a:spcBef>
              <a:buFont typeface="Wingdings" pitchFamily="2" charset="2"/>
              <a:buChar char="ü"/>
            </a:pPr>
            <a:r>
              <a:rPr lang="es-ES" sz="2200">
                <a:latin typeface="Tahoma" pitchFamily="34" charset="0"/>
                <a:cs typeface="Tahoma" pitchFamily="34" charset="0"/>
              </a:rPr>
              <a:t>Cooperación con las iniciativas del Municipio Local.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9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51205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ondo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fondo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-107950" y="1631950"/>
            <a:ext cx="914400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</a:pPr>
            <a:r>
              <a:rPr lang="es-ES" sz="5400">
                <a:solidFill>
                  <a:srgbClr val="072997"/>
                </a:solidFill>
                <a:latin typeface="Franklin Gothic Heavy" pitchFamily="34" charset="0"/>
              </a:rPr>
              <a:t>ACTIVIDADES</a:t>
            </a:r>
          </a:p>
          <a:p>
            <a:pPr algn="ctr">
              <a:lnSpc>
                <a:spcPct val="105000"/>
              </a:lnSpc>
            </a:pPr>
            <a:r>
              <a:rPr lang="es-ES" sz="5400">
                <a:solidFill>
                  <a:srgbClr val="072997"/>
                </a:solidFill>
                <a:latin typeface="Franklin Gothic Heavy" pitchFamily="34" charset="0"/>
              </a:rPr>
              <a:t>COOPERATIVAS</a:t>
            </a:r>
          </a:p>
          <a:p>
            <a:pPr algn="ctr">
              <a:lnSpc>
                <a:spcPct val="105000"/>
              </a:lnSpc>
            </a:pPr>
            <a:r>
              <a:rPr lang="es-ES" sz="5400">
                <a:solidFill>
                  <a:srgbClr val="072997"/>
                </a:solidFill>
                <a:latin typeface="Franklin Gothic Heavy" pitchFamily="34" charset="0"/>
              </a:rPr>
              <a:t>COMUNITARIAS </a:t>
            </a:r>
          </a:p>
          <a:p>
            <a:pPr algn="ctr">
              <a:lnSpc>
                <a:spcPct val="105000"/>
              </a:lnSpc>
            </a:pPr>
            <a:r>
              <a:rPr lang="es-ES" sz="5400">
                <a:solidFill>
                  <a:srgbClr val="072997"/>
                </a:solidFill>
                <a:latin typeface="Franklin Gothic Heavy" pitchFamily="34" charset="0"/>
              </a:rPr>
              <a:t>Y SOCIALES</a:t>
            </a:r>
          </a:p>
          <a:p>
            <a:pPr algn="ctr">
              <a:lnSpc>
                <a:spcPct val="105000"/>
              </a:lnSpc>
            </a:pPr>
            <a:r>
              <a:rPr lang="es-ES" sz="3800">
                <a:solidFill>
                  <a:srgbClr val="004235"/>
                </a:solidFill>
                <a:latin typeface="Franklin Gothic Heavy" pitchFamily="34" charset="0"/>
              </a:rPr>
              <a:t>AÑO 2011</a:t>
            </a: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858125" y="5643563"/>
          <a:ext cx="1039813" cy="1025525"/>
        </p:xfrm>
        <a:graphic>
          <a:graphicData uri="http://schemas.openxmlformats.org/presentationml/2006/ole">
            <p:oleObj spid="_x0000_s34818" name="CorelDRAW" r:id="rId5" imgW="1228320" imgH="1210320" progId="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14313" y="2286000"/>
            <a:ext cx="5786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s-AR" sz="20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64" name="Picture 4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858125" y="5643563"/>
          <a:ext cx="1039813" cy="1025525"/>
        </p:xfrm>
        <a:graphic>
          <a:graphicData uri="http://schemas.openxmlformats.org/presentationml/2006/ole">
            <p:oleObj spid="_x0000_s35842" name="CorelDRAW" r:id="rId6" imgW="1228320" imgH="1210320" progId="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9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79388" y="2276475"/>
            <a:ext cx="57864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858125" y="5643563"/>
          <a:ext cx="1039813" cy="1025525"/>
        </p:xfrm>
        <a:graphic>
          <a:graphicData uri="http://schemas.openxmlformats.org/presentationml/2006/ole">
            <p:oleObj spid="_x0000_s36866" name="CorelDRAW" r:id="rId4" imgW="1228320" imgH="1210320" progId="">
              <p:embed/>
            </p:oleObj>
          </a:graphicData>
        </a:graphic>
      </p:graphicFrame>
      <p:sp>
        <p:nvSpPr>
          <p:cNvPr id="36869" name="7 CuadroTexto"/>
          <p:cNvSpPr txBox="1">
            <a:spLocks noChangeArrowheads="1"/>
          </p:cNvSpPr>
          <p:nvPr/>
        </p:nvSpPr>
        <p:spPr bwMode="auto">
          <a:xfrm>
            <a:off x="1655763" y="428625"/>
            <a:ext cx="7488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3600">
                <a:solidFill>
                  <a:srgbClr val="B5D9F9"/>
                </a:solidFill>
                <a:latin typeface="Arial Black" pitchFamily="34" charset="0"/>
              </a:rPr>
              <a:t>LA “CASA DEL NIÑO”</a:t>
            </a:r>
            <a:endParaRPr lang="es-ES" sz="3600">
              <a:solidFill>
                <a:srgbClr val="B5D9F9"/>
              </a:solidFill>
              <a:latin typeface="Arial Black" pitchFamily="34" charset="0"/>
            </a:endParaRPr>
          </a:p>
        </p:txBody>
      </p:sp>
      <p:pic>
        <p:nvPicPr>
          <p:cNvPr id="36870" name="6 Imagen" descr="DSC0248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2500313"/>
            <a:ext cx="44291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8 CuadroTexto"/>
          <p:cNvSpPr txBox="1">
            <a:spLocks noChangeArrowheads="1"/>
          </p:cNvSpPr>
          <p:nvPr/>
        </p:nvSpPr>
        <p:spPr bwMode="auto">
          <a:xfrm>
            <a:off x="5572125" y="2500313"/>
            <a:ext cx="23574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Tahoma" pitchFamily="34" charset="0"/>
                <a:cs typeface="Tahoma" pitchFamily="34" charset="0"/>
              </a:rPr>
              <a:t>Continuar</a:t>
            </a:r>
            <a:r>
              <a:rPr lang="es-MX">
                <a:latin typeface="Book Antiqua" pitchFamily="18" charset="0"/>
              </a:rPr>
              <a:t> </a:t>
            </a:r>
            <a:r>
              <a:rPr lang="es-ES">
                <a:latin typeface="Tahoma" pitchFamily="34" charset="0"/>
                <a:cs typeface="Tahoma" pitchFamily="34" charset="0"/>
              </a:rPr>
              <a:t>concurriendo a las instalaciones de la “Casa del Niño” para cooperar con la realización de las tareas escolares de los niños que están en dicho lugar, con la finalidad de brindarles contención y afecto.</a:t>
            </a:r>
            <a:r>
              <a:rPr lang="es-MX">
                <a:latin typeface="Book Antiqua" pitchFamily="18" charset="0"/>
              </a:rPr>
              <a:t> </a:t>
            </a:r>
            <a:endParaRPr lang="es-ES">
              <a:latin typeface="Book Antiqua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79388" y="2276475"/>
            <a:ext cx="57864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40964" name="Picture 4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central_valley_falcons_high_shasta_lake_bag-p1498075870085834822w9lg_40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27813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785813" y="2286000"/>
            <a:ext cx="43926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A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DISEÑO</a:t>
            </a: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858125" y="5643563"/>
          <a:ext cx="1039813" cy="1025525"/>
        </p:xfrm>
        <a:graphic>
          <a:graphicData uri="http://schemas.openxmlformats.org/presentationml/2006/ole">
            <p:oleObj spid="_x0000_s37890" name="CorelDRAW" r:id="rId6" imgW="1228320" imgH="1210320" progId="">
              <p:embed/>
            </p:oleObj>
          </a:graphicData>
        </a:graphic>
      </p:graphicFrame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2428875" y="785813"/>
            <a:ext cx="61341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300">
                <a:solidFill>
                  <a:srgbClr val="B5D9F9"/>
                </a:solidFill>
                <a:latin typeface="Arial Black" pitchFamily="34" charset="0"/>
              </a:rPr>
              <a:t>INSTRUMENTACIÓN BOLSA DE TELA</a:t>
            </a:r>
            <a:endParaRPr lang="es-ES" sz="2300">
              <a:solidFill>
                <a:srgbClr val="B5D9F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9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62474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79388" y="2276475"/>
            <a:ext cx="57864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40964" name="Picture 4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142875" y="2286000"/>
            <a:ext cx="57150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AR" dirty="0">
                <a:latin typeface="+mn-lt"/>
              </a:rPr>
              <a:t>El trabajo se realizará con las siguientes cooperativas escolares: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dirty="0">
                <a:latin typeface="+mn-lt"/>
              </a:rPr>
              <a:t> </a:t>
            </a:r>
            <a:r>
              <a:rPr lang="es-AR" sz="1600" dirty="0">
                <a:latin typeface="+mn-lt"/>
              </a:rPr>
              <a:t>Las 4 cooperativas escolares de nivel secundario de la ciudad de Sunchales.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1600" dirty="0">
                <a:latin typeface="+mn-lt"/>
              </a:rPr>
              <a:t> </a:t>
            </a:r>
            <a:r>
              <a:rPr lang="es-AR" sz="1600" dirty="0">
                <a:latin typeface="+mn-lt"/>
              </a:rPr>
              <a:t>Las 6 cooperativas escolares de nivel primario de la ciudad de Sunchales.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1600" dirty="0">
                <a:latin typeface="+mn-lt"/>
              </a:rPr>
              <a:t> </a:t>
            </a:r>
            <a:r>
              <a:rPr lang="es-AR" sz="1600" dirty="0">
                <a:latin typeface="+mn-lt"/>
              </a:rPr>
              <a:t>Las 2 cooperativas escolares pertenecientes a establecimientos de educación especial de la ciudad de </a:t>
            </a:r>
            <a:r>
              <a:rPr lang="es-AR" sz="1600" dirty="0">
                <a:latin typeface="+mn-lt"/>
              </a:rPr>
              <a:t>S</a:t>
            </a:r>
            <a:r>
              <a:rPr lang="es-AR" sz="1600" dirty="0">
                <a:latin typeface="+mn-lt"/>
              </a:rPr>
              <a:t>unchales.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1600" dirty="0">
                <a:latin typeface="+mn-lt"/>
              </a:rPr>
              <a:t>Las 3 cooperativas escolares pertenecientes a las escuelas rurales de “Campo </a:t>
            </a:r>
            <a:r>
              <a:rPr lang="es-AR" sz="1600" dirty="0" err="1">
                <a:latin typeface="+mn-lt"/>
              </a:rPr>
              <a:t>Ristorto</a:t>
            </a:r>
            <a:r>
              <a:rPr lang="es-AR" sz="1600" dirty="0">
                <a:latin typeface="+mn-lt"/>
              </a:rPr>
              <a:t>”, “La Manuelita” y “Capilla </a:t>
            </a:r>
            <a:r>
              <a:rPr lang="es-AR" sz="1600" dirty="0" err="1">
                <a:latin typeface="+mn-lt"/>
              </a:rPr>
              <a:t>Ambrogio</a:t>
            </a:r>
            <a:r>
              <a:rPr lang="es-AR" sz="1600" dirty="0">
                <a:latin typeface="+mn-lt"/>
              </a:rPr>
              <a:t>”.</a:t>
            </a:r>
            <a:endParaRPr lang="es-ES" sz="1600" dirty="0"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858125" y="5643563"/>
          <a:ext cx="1039813" cy="1025525"/>
        </p:xfrm>
        <a:graphic>
          <a:graphicData uri="http://schemas.openxmlformats.org/presentationml/2006/ole">
            <p:oleObj spid="_x0000_s38914" name="CorelDRAW" r:id="rId5" imgW="1228320" imgH="1210320" progId="">
              <p:embed/>
            </p:oleObj>
          </a:graphicData>
        </a:graphic>
      </p:graphicFrame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785938" y="214313"/>
            <a:ext cx="6929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000">
                <a:solidFill>
                  <a:srgbClr val="B5D9F9"/>
                </a:solidFill>
                <a:latin typeface="Arial Black" pitchFamily="34" charset="0"/>
              </a:rPr>
              <a:t>PROGRAMA DE INVESTIGACIÓN SOBRE INSERCIÓN, ARRAIGO Y DESARROLLO DE LAS COOPERATIVAS ESCOLARES EN SUNCHALES </a:t>
            </a:r>
            <a:endParaRPr lang="es-ES" sz="2000">
              <a:solidFill>
                <a:srgbClr val="B5D9F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9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62474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79388" y="2276475"/>
            <a:ext cx="57864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40964" name="Picture 4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142844" y="2286000"/>
            <a:ext cx="5715040" cy="313932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A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El objetivo principal del </a:t>
            </a:r>
            <a:r>
              <a:rPr lang="es-A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programa es </a:t>
            </a:r>
            <a:r>
              <a:rPr lang="es-MX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documentar</a:t>
            </a:r>
            <a:r>
              <a:rPr lang="es-E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y transmitir a toda la sociedad, los valores esenciales del Cooperativismo Escolar y poner de manifiesto las experiencias de niños y jóvenes vinculados al mismo, intentando describir el potencial que las instituciones educativas tienen al vivir y fomentar valores cooperativistas entre sus alumnos, cuerpo docente y no docente, además informar a los  padres a través del involucramiento</a:t>
            </a:r>
            <a:r>
              <a:rPr lang="es-A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858125" y="5643563"/>
          <a:ext cx="1039813" cy="1025525"/>
        </p:xfrm>
        <a:graphic>
          <a:graphicData uri="http://schemas.openxmlformats.org/presentationml/2006/ole">
            <p:oleObj spid="_x0000_s39938" name="CorelDRAW" r:id="rId5" imgW="1228320" imgH="1210320" progId="">
              <p:embed/>
            </p:oleObj>
          </a:graphicData>
        </a:graphic>
      </p:graphicFrame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785938" y="214313"/>
            <a:ext cx="6929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000">
                <a:solidFill>
                  <a:srgbClr val="B5D9F9"/>
                </a:solidFill>
                <a:latin typeface="Arial Black" pitchFamily="34" charset="0"/>
              </a:rPr>
              <a:t>PROGRAMA DE INVESTIGACIÓN SOBRE INSERCIÓN, ARRAIGO Y DESARROLLO DE LAS COOPERATIVAS ESCOLARES EN SUNCHALES </a:t>
            </a:r>
            <a:endParaRPr lang="es-ES" sz="2000">
              <a:solidFill>
                <a:srgbClr val="B5D9F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9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79388" y="2276475"/>
            <a:ext cx="57864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000375" y="500063"/>
            <a:ext cx="40719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Fe.Coop.E.S</a:t>
            </a:r>
            <a:r>
              <a:rPr lang="es-E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. en </a:t>
            </a:r>
            <a:r>
              <a:rPr lang="es-ES" sz="2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Facebook</a:t>
            </a:r>
            <a:r>
              <a:rPr lang="es-E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:</a:t>
            </a:r>
          </a:p>
        </p:txBody>
      </p:sp>
      <p:pic>
        <p:nvPicPr>
          <p:cNvPr id="28679" name="Picture 10" descr="facebook fecoop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62275"/>
            <a:ext cx="9182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680" name="AutoShape 11"/>
          <p:cNvCxnSpPr>
            <a:cxnSpLocks noChangeShapeType="1"/>
          </p:cNvCxnSpPr>
          <p:nvPr/>
        </p:nvCxnSpPr>
        <p:spPr bwMode="auto">
          <a:xfrm flipH="1">
            <a:off x="3492500" y="3213100"/>
            <a:ext cx="342900" cy="990600"/>
          </a:xfrm>
          <a:prstGeom prst="straightConnector1">
            <a:avLst/>
          </a:prstGeom>
          <a:noFill/>
          <a:ln w="76200">
            <a:solidFill>
              <a:srgbClr val="F2F2F2"/>
            </a:solidFill>
            <a:round/>
            <a:headEnd/>
            <a:tailEnd/>
          </a:ln>
        </p:spPr>
      </p:cxn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858125" y="5643563"/>
          <a:ext cx="1039813" cy="1025525"/>
        </p:xfrm>
        <a:graphic>
          <a:graphicData uri="http://schemas.openxmlformats.org/presentationml/2006/ole">
            <p:oleObj spid="_x0000_s40962" name="CorelDRAW" r:id="rId5" imgW="1228320" imgH="1210320" progId="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6349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2906713"/>
            <a:ext cx="5929313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lvl="1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4000" dirty="0">
                <a:solidFill>
                  <a:srgbClr val="B5D9F9"/>
                </a:solidFill>
                <a:latin typeface="Arial Black" pitchFamily="34" charset="0"/>
              </a:rPr>
              <a:t>MUCHAS GRACIAS POR EL TIEMPO DEDICADO AL COOPERATIVISMO ESCOLAR!!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2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7858125" y="5643563"/>
          <a:ext cx="1039813" cy="1025525"/>
        </p:xfrm>
        <a:graphic>
          <a:graphicData uri="http://schemas.openxmlformats.org/presentationml/2006/ole">
            <p:oleObj spid="_x0000_s41986" name="CorelDRAW" r:id="rId5" imgW="1228320" imgH="1210320" progId="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9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55650" y="2420938"/>
            <a:ext cx="453707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Tahoma" pitchFamily="34" charset="0"/>
                <a:cs typeface="Tahoma" pitchFamily="34" charset="0"/>
              </a:rPr>
              <a:t>La Fe.Coop.E.S. es una Entidad que nuclea a todas las Cooperativas Escolares de la ciudad de Sunchales.</a:t>
            </a:r>
          </a:p>
          <a:p>
            <a:endParaRPr lang="es-MX">
              <a:latin typeface="Tahoma" pitchFamily="34" charset="0"/>
              <a:cs typeface="Tahoma" pitchFamily="34" charset="0"/>
            </a:endParaRPr>
          </a:p>
          <a:p>
            <a:r>
              <a:rPr lang="es-MX">
                <a:latin typeface="Tahoma" pitchFamily="34" charset="0"/>
                <a:cs typeface="Tahoma" pitchFamily="34" charset="0"/>
              </a:rPr>
              <a:t>Quienes constituyen el Consejo de Administración de la Federación son integrantes de Cooperativas Escolares de Colegios de distintos niveles de nuestra ciudad.</a:t>
            </a:r>
          </a:p>
          <a:p>
            <a:endParaRPr lang="es-MX">
              <a:latin typeface="Tahoma" pitchFamily="34" charset="0"/>
              <a:cs typeface="Tahoma" pitchFamily="34" charset="0"/>
            </a:endParaRPr>
          </a:p>
          <a:p>
            <a:r>
              <a:rPr lang="es-MX">
                <a:latin typeface="Tahoma" pitchFamily="34" charset="0"/>
                <a:cs typeface="Tahoma" pitchFamily="34" charset="0"/>
              </a:rPr>
              <a:t>Cada año diseña un Plan de Acción a desarrollar en función de cooperar con el bienestar de nuestra comunidad.</a:t>
            </a:r>
          </a:p>
        </p:txBody>
      </p:sp>
      <p:pic>
        <p:nvPicPr>
          <p:cNvPr id="32774" name="Picture 6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7307263" y="6448425"/>
          <a:ext cx="1549400" cy="231775"/>
        </p:xfrm>
        <a:graphic>
          <a:graphicData uri="http://schemas.openxmlformats.org/presentationml/2006/ole">
            <p:oleObj spid="_x0000_s6146" name="CorelDRAW" r:id="rId5" imgW="2806200" imgH="420120" progId="">
              <p:embed/>
            </p:oleObj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84438" y="739775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latin typeface="Swis721 BlkEx BT"/>
              </a:rPr>
              <a:t>Fe.Coop.E.S.</a:t>
            </a:r>
            <a:endParaRPr lang="es-ES" sz="2400">
              <a:latin typeface="Swis721 BlkEx BT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55650" y="2276475"/>
            <a:ext cx="49688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4821" name="Picture 5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7307263" y="6448425"/>
          <a:ext cx="1549400" cy="231775"/>
        </p:xfrm>
        <a:graphic>
          <a:graphicData uri="http://schemas.openxmlformats.org/presentationml/2006/ole">
            <p:oleObj spid="_x0000_s7170" name="CorelDRAW" r:id="rId5" imgW="2806200" imgH="420120" progId="">
              <p:embed/>
            </p:oleObj>
          </a:graphicData>
        </a:graphic>
      </p:graphicFrame>
      <p:sp>
        <p:nvSpPr>
          <p:cNvPr id="8" name="7 Rectángulo"/>
          <p:cNvSpPr/>
          <p:nvPr/>
        </p:nvSpPr>
        <p:spPr>
          <a:xfrm>
            <a:off x="857250" y="2143125"/>
            <a:ext cx="4572000" cy="40814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B5D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Misión: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s-ES" dirty="0">
                <a:latin typeface="Tahoma" pitchFamily="34" charset="0"/>
                <a:cs typeface="Tahoma" pitchFamily="34" charset="0"/>
              </a:rPr>
              <a:t>contribuir al desarrollo de los individuos y de su personalidad a través de un grupo institucional y democrático; construyendo una interacción permanente entre los alumnos y los valores cooperativistas para que, a través de acciones concretas de índoles comunitarias y sociales, cooperen con el bien de la comunidad.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B5D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Visión: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s-ES" dirty="0">
                <a:latin typeface="Tahoma" pitchFamily="34" charset="0"/>
                <a:cs typeface="Tahoma" pitchFamily="34" charset="0"/>
              </a:rPr>
              <a:t>generar un ámbito de participación conjunta entre los integrantes de las Cooperativas Escolares, a efectos de lograr una mayor fuerza en las decisiones a tomar y en las acciones futuras a realizar entre todos.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484438" y="739775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latin typeface="Swis721 BlkEx BT"/>
              </a:rPr>
              <a:t>Fe.Coop.E.S.</a:t>
            </a:r>
            <a:endParaRPr lang="es-ES" sz="2400">
              <a:latin typeface="Swis721 BlkEx BT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9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7307263" y="6448425"/>
          <a:ext cx="1549400" cy="231775"/>
        </p:xfrm>
        <a:graphic>
          <a:graphicData uri="http://schemas.openxmlformats.org/presentationml/2006/ole">
            <p:oleObj spid="_x0000_s8194" name="CorelDRAW" r:id="rId5" imgW="2806200" imgH="420120" progId="">
              <p:embed/>
            </p:oleObj>
          </a:graphicData>
        </a:graphic>
      </p:graphicFrame>
      <p:sp>
        <p:nvSpPr>
          <p:cNvPr id="8" name="7 Rectángulo"/>
          <p:cNvSpPr/>
          <p:nvPr/>
        </p:nvSpPr>
        <p:spPr>
          <a:xfrm>
            <a:off x="785813" y="2000250"/>
            <a:ext cx="4572000" cy="4464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B5D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Objetivos:</a:t>
            </a: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74625" indent="-174625" fontAlgn="auto">
              <a:lnSpc>
                <a:spcPct val="95000"/>
              </a:lnSpc>
              <a:spcBef>
                <a:spcPct val="5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>
                <a:latin typeface="Tahoma" pitchFamily="34" charset="0"/>
                <a:cs typeface="Tahoma" pitchFamily="34" charset="0"/>
              </a:rPr>
              <a:t>Educar a los integrantes de Cooperativas Escolares en el conocimiento y la práctica de los principios cooperativos e impulsar su participación activa y directa dentro del marco, objetivos y valores de la Educación.</a:t>
            </a:r>
          </a:p>
          <a:p>
            <a:pPr marL="174625" indent="-174625" fontAlgn="auto">
              <a:lnSpc>
                <a:spcPct val="95000"/>
              </a:lnSpc>
              <a:spcBef>
                <a:spcPct val="5000"/>
              </a:spcBef>
              <a:spcAft>
                <a:spcPts val="0"/>
              </a:spcAft>
              <a:defRPr/>
            </a:pPr>
            <a:endParaRPr lang="es-ES" dirty="0">
              <a:latin typeface="Tahoma" pitchFamily="34" charset="0"/>
              <a:cs typeface="Tahoma" pitchFamily="34" charset="0"/>
            </a:endParaRPr>
          </a:p>
          <a:p>
            <a:pPr marL="174625" indent="-174625" fontAlgn="auto">
              <a:lnSpc>
                <a:spcPct val="95000"/>
              </a:lnSpc>
              <a:spcBef>
                <a:spcPct val="5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>
                <a:latin typeface="Tahoma" pitchFamily="34" charset="0"/>
                <a:cs typeface="Tahoma" pitchFamily="34" charset="0"/>
              </a:rPr>
              <a:t>Promover la Integración del alumnado a través de la formación de Cooperativas Escolares, en las actividades educativas y generales del establecimiento escolar, facilitando la convivencia social entre educandos y la proyección de ambas aptitudes hacia la comunidad.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484438" y="739775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latin typeface="Swis721 BlkEx BT"/>
              </a:rPr>
              <a:t>Fe.Coop.E.S.</a:t>
            </a:r>
            <a:endParaRPr lang="es-ES" sz="2400">
              <a:latin typeface="Swis721 BlkEx BT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9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ondo_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fondo_16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7307263" y="6448425"/>
          <a:ext cx="1549400" cy="231775"/>
        </p:xfrm>
        <a:graphic>
          <a:graphicData uri="http://schemas.openxmlformats.org/presentationml/2006/ole">
            <p:oleObj spid="_x0000_s9218" name="CorelDRAW" r:id="rId5" imgW="2806200" imgH="420120" progId="">
              <p:embed/>
            </p:oleObj>
          </a:graphicData>
        </a:graphic>
      </p:graphicFrame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571500" y="2762250"/>
            <a:ext cx="4572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95000"/>
              </a:lnSpc>
              <a:spcBef>
                <a:spcPct val="5000"/>
              </a:spcBef>
              <a:buFont typeface="Wingdings" pitchFamily="2" charset="2"/>
              <a:buChar char="ü"/>
            </a:pPr>
            <a:r>
              <a:rPr lang="es-ES">
                <a:latin typeface="Tahoma" pitchFamily="34" charset="0"/>
                <a:cs typeface="Tahoma" pitchFamily="34" charset="0"/>
              </a:rPr>
              <a:t>Auspiciar y realizar tareas de índole social, cultural, comunitaria, artística, deportiva y recreativa.</a:t>
            </a:r>
          </a:p>
          <a:p>
            <a:pPr marL="174625" indent="-174625">
              <a:lnSpc>
                <a:spcPct val="95000"/>
              </a:lnSpc>
              <a:spcBef>
                <a:spcPct val="5000"/>
              </a:spcBef>
              <a:buFontTx/>
              <a:buChar char="•"/>
            </a:pPr>
            <a:endParaRPr lang="es-ES">
              <a:latin typeface="Tahoma" pitchFamily="34" charset="0"/>
              <a:cs typeface="Tahoma" pitchFamily="34" charset="0"/>
            </a:endParaRPr>
          </a:p>
          <a:p>
            <a:pPr marL="174625" indent="-174625">
              <a:lnSpc>
                <a:spcPct val="95000"/>
              </a:lnSpc>
              <a:spcBef>
                <a:spcPct val="5000"/>
              </a:spcBef>
              <a:buFont typeface="Wingdings" pitchFamily="2" charset="2"/>
              <a:buChar char="ü"/>
            </a:pPr>
            <a:r>
              <a:rPr lang="es-ES">
                <a:latin typeface="Tahoma" pitchFamily="34" charset="0"/>
                <a:cs typeface="Tahoma" pitchFamily="34" charset="0"/>
              </a:rPr>
              <a:t>Estimular el ahorro en sus diversas formas, destacando sus virtudes como sanas costumbres de previsión para necesidades futuras y como factor esencial de progreso.</a:t>
            </a:r>
          </a:p>
          <a:p>
            <a:pPr marL="174625" indent="-174625">
              <a:lnSpc>
                <a:spcPct val="95000"/>
              </a:lnSpc>
              <a:spcBef>
                <a:spcPct val="5000"/>
              </a:spcBef>
              <a:buFontTx/>
              <a:buChar char="•"/>
            </a:pPr>
            <a:endParaRPr lang="es-ES">
              <a:latin typeface="Tahoma" pitchFamily="34" charset="0"/>
              <a:cs typeface="Tahoma" pitchFamily="34" charset="0"/>
            </a:endParaRPr>
          </a:p>
          <a:p>
            <a:pPr marL="174625" indent="-174625">
              <a:lnSpc>
                <a:spcPct val="95000"/>
              </a:lnSpc>
              <a:spcBef>
                <a:spcPct val="5000"/>
              </a:spcBef>
              <a:buFont typeface="Wingdings" pitchFamily="2" charset="2"/>
              <a:buChar char="ü"/>
            </a:pPr>
            <a:r>
              <a:rPr lang="es-ES">
                <a:latin typeface="Tahoma" pitchFamily="34" charset="0"/>
                <a:cs typeface="Tahoma" pitchFamily="34" charset="0"/>
              </a:rPr>
              <a:t>Desarrollar la capacidad creadora y los hábitos de trabajo grupal, impulsando la educación intelectual, moral, cívica, económica y cooperativa de los asociados.</a:t>
            </a: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785813" y="2214563"/>
            <a:ext cx="457358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es-ES" sz="2400">
                <a:solidFill>
                  <a:srgbClr val="B5D9F9"/>
                </a:solidFill>
                <a:latin typeface="Arial Black" pitchFamily="34" charset="0"/>
              </a:rPr>
              <a:t>Objetivos (continuación):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484438" y="739775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latin typeface="Swis721 BlkEx BT"/>
              </a:rPr>
              <a:t>Fe.Coop.E.S.</a:t>
            </a:r>
            <a:endParaRPr lang="es-ES" sz="2400">
              <a:latin typeface="Swis721 BlkEx BT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9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ér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2791</Words>
  <Application>Microsoft Office PowerPoint</Application>
  <PresentationFormat>Presentación en pantalla (4:3)</PresentationFormat>
  <Paragraphs>333</Paragraphs>
  <Slides>59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76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Lucida Sans Unicode</vt:lpstr>
      <vt:lpstr>Verdana</vt:lpstr>
      <vt:lpstr>Arial Narrow</vt:lpstr>
      <vt:lpstr>Swis721 BlkEx BT</vt:lpstr>
      <vt:lpstr>Tahoma</vt:lpstr>
      <vt:lpstr>Arial Black</vt:lpstr>
      <vt:lpstr>Franklin Gothic Heavy</vt:lpstr>
      <vt:lpstr>Vértice</vt:lpstr>
      <vt:lpstr>Concurrencia</vt:lpstr>
      <vt:lpstr>CorelDRAW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jcamino</dc:creator>
  <cp:lastModifiedBy>mtercero</cp:lastModifiedBy>
  <cp:revision>62</cp:revision>
  <dcterms:created xsi:type="dcterms:W3CDTF">2010-12-17T15:01:31Z</dcterms:created>
  <dcterms:modified xsi:type="dcterms:W3CDTF">2011-03-23T11:30:02Z</dcterms:modified>
</cp:coreProperties>
</file>