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8"/>
  </p:notesMasterIdLst>
  <p:handoutMasterIdLst>
    <p:handoutMasterId r:id="rId59"/>
  </p:handoutMasterIdLst>
  <p:sldIdLst>
    <p:sldId id="256" r:id="rId2"/>
    <p:sldId id="257" r:id="rId3"/>
    <p:sldId id="258" r:id="rId4"/>
    <p:sldId id="307" r:id="rId5"/>
    <p:sldId id="259" r:id="rId6"/>
    <p:sldId id="260" r:id="rId7"/>
    <p:sldId id="261" r:id="rId8"/>
    <p:sldId id="262" r:id="rId9"/>
    <p:sldId id="263" r:id="rId10"/>
    <p:sldId id="264" r:id="rId11"/>
    <p:sldId id="292" r:id="rId12"/>
    <p:sldId id="295" r:id="rId13"/>
    <p:sldId id="265" r:id="rId14"/>
    <p:sldId id="266" r:id="rId15"/>
    <p:sldId id="267" r:id="rId16"/>
    <p:sldId id="329" r:id="rId17"/>
    <p:sldId id="325" r:id="rId18"/>
    <p:sldId id="326" r:id="rId19"/>
    <p:sldId id="327" r:id="rId20"/>
    <p:sldId id="280" r:id="rId21"/>
    <p:sldId id="314" r:id="rId22"/>
    <p:sldId id="323" r:id="rId23"/>
    <p:sldId id="315" r:id="rId24"/>
    <p:sldId id="316" r:id="rId25"/>
    <p:sldId id="298" r:id="rId26"/>
    <p:sldId id="272" r:id="rId27"/>
    <p:sldId id="273" r:id="rId28"/>
    <p:sldId id="291" r:id="rId29"/>
    <p:sldId id="296" r:id="rId30"/>
    <p:sldId id="281" r:id="rId31"/>
    <p:sldId id="297" r:id="rId32"/>
    <p:sldId id="283" r:id="rId33"/>
    <p:sldId id="287" r:id="rId34"/>
    <p:sldId id="320" r:id="rId35"/>
    <p:sldId id="318" r:id="rId36"/>
    <p:sldId id="321" r:id="rId37"/>
    <p:sldId id="288" r:id="rId38"/>
    <p:sldId id="302" r:id="rId39"/>
    <p:sldId id="282" r:id="rId40"/>
    <p:sldId id="299" r:id="rId41"/>
    <p:sldId id="308" r:id="rId42"/>
    <p:sldId id="317" r:id="rId43"/>
    <p:sldId id="284" r:id="rId44"/>
    <p:sldId id="290" r:id="rId45"/>
    <p:sldId id="309" r:id="rId46"/>
    <p:sldId id="310" r:id="rId47"/>
    <p:sldId id="311" r:id="rId48"/>
    <p:sldId id="312" r:id="rId49"/>
    <p:sldId id="313" r:id="rId50"/>
    <p:sldId id="324" r:id="rId51"/>
    <p:sldId id="303" r:id="rId52"/>
    <p:sldId id="304" r:id="rId53"/>
    <p:sldId id="305" r:id="rId54"/>
    <p:sldId id="319" r:id="rId55"/>
    <p:sldId id="322" r:id="rId56"/>
    <p:sldId id="301" r:id="rId57"/>
  </p:sldIdLst>
  <p:sldSz cx="9906000" cy="6858000" type="A4"/>
  <p:notesSz cx="7010400" cy="92964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182"/>
    <a:srgbClr val="0051A2"/>
    <a:srgbClr val="FFFF66"/>
    <a:srgbClr val="990033"/>
    <a:srgbClr val="FFCC66"/>
    <a:srgbClr val="0A0B0C"/>
    <a:srgbClr val="4C4846"/>
    <a:srgbClr val="FF9966"/>
    <a:srgbClr val="576BC1"/>
  </p:clrMru>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90" autoAdjust="0"/>
    <p:restoredTop sz="93976" autoAdjust="0"/>
  </p:normalViewPr>
  <p:slideViewPr>
    <p:cSldViewPr>
      <p:cViewPr>
        <p:scale>
          <a:sx n="66" d="100"/>
          <a:sy n="66" d="100"/>
        </p:scale>
        <p:origin x="-618" y="-180"/>
      </p:cViewPr>
      <p:guideLst>
        <p:guide orient="horz" pos="2160"/>
        <p:guide pos="312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3037840" cy="46550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s-ES"/>
          </a:p>
        </p:txBody>
      </p:sp>
      <p:sp>
        <p:nvSpPr>
          <p:cNvPr id="47107" name="Rectangle 3"/>
          <p:cNvSpPr>
            <a:spLocks noGrp="1" noChangeArrowheads="1"/>
          </p:cNvSpPr>
          <p:nvPr>
            <p:ph type="dt" sz="quarter" idx="1"/>
          </p:nvPr>
        </p:nvSpPr>
        <p:spPr bwMode="auto">
          <a:xfrm>
            <a:off x="3970938" y="0"/>
            <a:ext cx="3037840" cy="46550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s-ES"/>
          </a:p>
        </p:txBody>
      </p:sp>
      <p:sp>
        <p:nvSpPr>
          <p:cNvPr id="47108" name="Rectangle 4"/>
          <p:cNvSpPr>
            <a:spLocks noGrp="1" noChangeArrowheads="1"/>
          </p:cNvSpPr>
          <p:nvPr>
            <p:ph type="ftr" sz="quarter" idx="2"/>
          </p:nvPr>
        </p:nvSpPr>
        <p:spPr bwMode="auto">
          <a:xfrm>
            <a:off x="0" y="8829359"/>
            <a:ext cx="3037840" cy="46550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s-ES"/>
          </a:p>
        </p:txBody>
      </p:sp>
      <p:sp>
        <p:nvSpPr>
          <p:cNvPr id="47109" name="Rectangle 5"/>
          <p:cNvSpPr>
            <a:spLocks noGrp="1" noChangeArrowheads="1"/>
          </p:cNvSpPr>
          <p:nvPr>
            <p:ph type="sldNum" sz="quarter" idx="3"/>
          </p:nvPr>
        </p:nvSpPr>
        <p:spPr bwMode="auto">
          <a:xfrm>
            <a:off x="3970938" y="8829359"/>
            <a:ext cx="3037840" cy="46550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94AC5E7-CB94-485B-A5A4-DBA726CD4B05}" type="slidenum">
              <a:rPr lang="es-ES"/>
              <a:pPr>
                <a:defRPr/>
              </a:pPr>
              <a:t>‹Nº›</a:t>
            </a:fld>
            <a:endParaRPr lang="es-E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7840" cy="465509"/>
          </a:xfrm>
          <a:prstGeom prst="rect">
            <a:avLst/>
          </a:prstGeom>
        </p:spPr>
        <p:txBody>
          <a:bodyPr vert="horz" lIns="91440" tIns="45720" rIns="91440" bIns="45720" rtlCol="0"/>
          <a:lstStyle>
            <a:lvl1pPr algn="l">
              <a:defRPr sz="1200"/>
            </a:lvl1pPr>
          </a:lstStyle>
          <a:p>
            <a:pPr>
              <a:defRPr/>
            </a:pPr>
            <a:endParaRPr lang="es-ES"/>
          </a:p>
        </p:txBody>
      </p:sp>
      <p:sp>
        <p:nvSpPr>
          <p:cNvPr id="3" name="2 Marcador de fecha"/>
          <p:cNvSpPr>
            <a:spLocks noGrp="1"/>
          </p:cNvSpPr>
          <p:nvPr>
            <p:ph type="dt" idx="1"/>
          </p:nvPr>
        </p:nvSpPr>
        <p:spPr>
          <a:xfrm>
            <a:off x="3970938" y="0"/>
            <a:ext cx="3037840" cy="465509"/>
          </a:xfrm>
          <a:prstGeom prst="rect">
            <a:avLst/>
          </a:prstGeom>
        </p:spPr>
        <p:txBody>
          <a:bodyPr vert="horz" lIns="91440" tIns="45720" rIns="91440" bIns="45720" rtlCol="0"/>
          <a:lstStyle>
            <a:lvl1pPr algn="r">
              <a:defRPr sz="1200"/>
            </a:lvl1pPr>
          </a:lstStyle>
          <a:p>
            <a:pPr>
              <a:defRPr/>
            </a:pPr>
            <a:fld id="{9872C56F-11C9-4BE5-B2AE-0ADCB8F48D46}" type="datetimeFigureOut">
              <a:rPr lang="es-ES"/>
              <a:pPr>
                <a:defRPr/>
              </a:pPr>
              <a:t>30/03/2011</a:t>
            </a:fld>
            <a:endParaRPr lang="es-ES"/>
          </a:p>
        </p:txBody>
      </p:sp>
      <p:sp>
        <p:nvSpPr>
          <p:cNvPr id="4" name="3 Marcador de imagen de diapositiva"/>
          <p:cNvSpPr>
            <a:spLocks noGrp="1" noRot="1" noChangeAspect="1"/>
          </p:cNvSpPr>
          <p:nvPr>
            <p:ph type="sldImg" idx="2"/>
          </p:nvPr>
        </p:nvSpPr>
        <p:spPr>
          <a:xfrm>
            <a:off x="987425" y="696913"/>
            <a:ext cx="5035550" cy="3486150"/>
          </a:xfrm>
          <a:prstGeom prst="rect">
            <a:avLst/>
          </a:prstGeom>
          <a:noFill/>
          <a:ln w="12700">
            <a:solidFill>
              <a:prstClr val="black"/>
            </a:solidFill>
          </a:ln>
        </p:spPr>
        <p:txBody>
          <a:bodyPr vert="horz" lIns="91440" tIns="45720" rIns="91440" bIns="45720" rtlCol="0" anchor="ctr"/>
          <a:lstStyle/>
          <a:p>
            <a:pPr lvl="0"/>
            <a:endParaRPr lang="es-ES" noProof="0" smtClean="0"/>
          </a:p>
        </p:txBody>
      </p:sp>
      <p:sp>
        <p:nvSpPr>
          <p:cNvPr id="5" name="4 Marcador de notas"/>
          <p:cNvSpPr>
            <a:spLocks noGrp="1"/>
          </p:cNvSpPr>
          <p:nvPr>
            <p:ph type="body" sz="quarter" idx="3"/>
          </p:nvPr>
        </p:nvSpPr>
        <p:spPr>
          <a:xfrm>
            <a:off x="701040" y="4416211"/>
            <a:ext cx="5608320" cy="4183456"/>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6" name="5 Marcador de pie de página"/>
          <p:cNvSpPr>
            <a:spLocks noGrp="1"/>
          </p:cNvSpPr>
          <p:nvPr>
            <p:ph type="ftr" sz="quarter" idx="4"/>
          </p:nvPr>
        </p:nvSpPr>
        <p:spPr>
          <a:xfrm>
            <a:off x="0" y="8829359"/>
            <a:ext cx="3037840" cy="465509"/>
          </a:xfrm>
          <a:prstGeom prst="rect">
            <a:avLst/>
          </a:prstGeom>
        </p:spPr>
        <p:txBody>
          <a:bodyPr vert="horz" lIns="91440" tIns="45720" rIns="91440" bIns="45720" rtlCol="0" anchor="b"/>
          <a:lstStyle>
            <a:lvl1pPr algn="l">
              <a:defRPr sz="1200"/>
            </a:lvl1pPr>
          </a:lstStyle>
          <a:p>
            <a:pPr>
              <a:defRPr/>
            </a:pPr>
            <a:endParaRPr lang="es-ES"/>
          </a:p>
        </p:txBody>
      </p:sp>
      <p:sp>
        <p:nvSpPr>
          <p:cNvPr id="7" name="6 Marcador de número de diapositiva"/>
          <p:cNvSpPr>
            <a:spLocks noGrp="1"/>
          </p:cNvSpPr>
          <p:nvPr>
            <p:ph type="sldNum" sz="quarter" idx="5"/>
          </p:nvPr>
        </p:nvSpPr>
        <p:spPr>
          <a:xfrm>
            <a:off x="3970938" y="8829359"/>
            <a:ext cx="3037840" cy="465509"/>
          </a:xfrm>
          <a:prstGeom prst="rect">
            <a:avLst/>
          </a:prstGeom>
        </p:spPr>
        <p:txBody>
          <a:bodyPr vert="horz" lIns="91440" tIns="45720" rIns="91440" bIns="45720" rtlCol="0" anchor="b"/>
          <a:lstStyle>
            <a:lvl1pPr algn="r">
              <a:defRPr sz="1200"/>
            </a:lvl1pPr>
          </a:lstStyle>
          <a:p>
            <a:pPr>
              <a:defRPr/>
            </a:pPr>
            <a:fld id="{C8C60AD4-57B8-4F6F-9D42-2955D4C5AF43}"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451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p>
        </p:txBody>
      </p:sp>
      <p:sp>
        <p:nvSpPr>
          <p:cNvPr id="6451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6B06AB-7E25-4C8C-9690-6E86C1CD2FD3}" type="slidenum">
              <a:rPr lang="es-ES" smtClean="0"/>
              <a:pPr/>
              <a:t>44</a:t>
            </a:fld>
            <a:endParaRPr lang="es-E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5539"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6554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E911E7-59F1-4349-82B6-5D42BC15297A}" type="slidenum">
              <a:rPr lang="es-ES" smtClean="0"/>
              <a:pPr/>
              <a:t>45</a:t>
            </a:fld>
            <a:endParaRPr lang="es-E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6563"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6656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C5C56EF-9EE9-4DB1-8CB4-607CBD42B7A9}" type="slidenum">
              <a:rPr lang="es-ES" smtClean="0"/>
              <a:pPr/>
              <a:t>46</a:t>
            </a:fld>
            <a:endParaRPr lang="es-E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7587"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6758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914C42-1689-4F63-B634-3A97604FD79F}" type="slidenum">
              <a:rPr lang="es-ES" smtClean="0"/>
              <a:pPr/>
              <a:t>47</a:t>
            </a:fld>
            <a:endParaRPr lang="es-E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861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68612"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A1FEF38-8C2C-4C26-9291-2DBCE3D968B4}" type="slidenum">
              <a:rPr lang="es-ES" smtClean="0"/>
              <a:pPr/>
              <a:t>48</a:t>
            </a:fld>
            <a:endParaRPr lang="es-E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9635"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6963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967E4B7-706C-430F-AEAC-792742504E59}" type="slidenum">
              <a:rPr lang="es-ES" smtClean="0"/>
              <a:pPr/>
              <a:t>49</a:t>
            </a:fld>
            <a:endParaRPr lang="es-E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9635"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6963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967E4B7-706C-430F-AEAC-792742504E59}" type="slidenum">
              <a:rPr lang="es-ES" smtClean="0"/>
              <a:pPr/>
              <a:t>50</a:t>
            </a:fld>
            <a:endParaRPr lang="es-E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a:defRPr/>
            </a:pPr>
            <a:fld id="{C8C60AD4-57B8-4F6F-9D42-2955D4C5AF43}" type="slidenum">
              <a:rPr lang="es-ES" smtClean="0"/>
              <a:pPr>
                <a:defRPr/>
              </a:pPr>
              <a:t>54</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3 Rectángulo"/>
          <p:cNvSpPr>
            <a:spLocks noChangeArrowheads="1"/>
          </p:cNvSpPr>
          <p:nvPr/>
        </p:nvSpPr>
        <p:spPr bwMode="white">
          <a:xfrm>
            <a:off x="0" y="6705600"/>
            <a:ext cx="9906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5" name="4 Rectángulo"/>
          <p:cNvSpPr>
            <a:spLocks noChangeArrowheads="1"/>
          </p:cNvSpPr>
          <p:nvPr/>
        </p:nvSpPr>
        <p:spPr bwMode="white">
          <a:xfrm>
            <a:off x="9740900" y="3175"/>
            <a:ext cx="1651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6" name="5 Rectángulo"/>
          <p:cNvSpPr>
            <a:spLocks noChangeArrowheads="1"/>
          </p:cNvSpPr>
          <p:nvPr/>
        </p:nvSpPr>
        <p:spPr bwMode="white">
          <a:xfrm>
            <a:off x="0" y="0"/>
            <a:ext cx="1651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7" name="6 Rectángulo"/>
          <p:cNvSpPr>
            <a:spLocks noChangeArrowheads="1"/>
          </p:cNvSpPr>
          <p:nvPr/>
        </p:nvSpPr>
        <p:spPr bwMode="white">
          <a:xfrm>
            <a:off x="0" y="0"/>
            <a:ext cx="9906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0" name="9 Rectángulo"/>
          <p:cNvSpPr>
            <a:spLocks noChangeArrowheads="1"/>
          </p:cNvSpPr>
          <p:nvPr/>
        </p:nvSpPr>
        <p:spPr bwMode="auto">
          <a:xfrm>
            <a:off x="158750" y="6391275"/>
            <a:ext cx="95694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1" name="10 Conector recto"/>
          <p:cNvSpPr>
            <a:spLocks noChangeShapeType="1"/>
          </p:cNvSpPr>
          <p:nvPr/>
        </p:nvSpPr>
        <p:spPr bwMode="auto">
          <a:xfrm>
            <a:off x="168275" y="2419350"/>
            <a:ext cx="95694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p>
        </p:txBody>
      </p:sp>
      <p:sp>
        <p:nvSpPr>
          <p:cNvPr id="12" name="11 Rectángulo"/>
          <p:cNvSpPr>
            <a:spLocks noChangeArrowheads="1"/>
          </p:cNvSpPr>
          <p:nvPr/>
        </p:nvSpPr>
        <p:spPr bwMode="auto">
          <a:xfrm>
            <a:off x="165100" y="152400"/>
            <a:ext cx="95694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13" name="12 Elipse"/>
          <p:cNvSpPr/>
          <p:nvPr/>
        </p:nvSpPr>
        <p:spPr>
          <a:xfrm>
            <a:off x="4622800" y="2114550"/>
            <a:ext cx="6604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 name="13 Elipse"/>
          <p:cNvSpPr/>
          <p:nvPr/>
        </p:nvSpPr>
        <p:spPr>
          <a:xfrm>
            <a:off x="4724400" y="2209800"/>
            <a:ext cx="4572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8 Subtítulo"/>
          <p:cNvSpPr>
            <a:spLocks noGrp="1"/>
          </p:cNvSpPr>
          <p:nvPr>
            <p:ph type="subTitle" idx="1"/>
          </p:nvPr>
        </p:nvSpPr>
        <p:spPr>
          <a:xfrm>
            <a:off x="1485900" y="2819400"/>
            <a:ext cx="69342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s-ES" smtClean="0"/>
              <a:t>Haga clic para modificar el estilo de subtítulo del patrón</a:t>
            </a:r>
            <a:endParaRPr lang="en-US"/>
          </a:p>
        </p:txBody>
      </p:sp>
      <p:sp>
        <p:nvSpPr>
          <p:cNvPr id="8" name="7 Título"/>
          <p:cNvSpPr>
            <a:spLocks noGrp="1"/>
          </p:cNvSpPr>
          <p:nvPr>
            <p:ph type="ctrTitle"/>
          </p:nvPr>
        </p:nvSpPr>
        <p:spPr>
          <a:xfrm>
            <a:off x="742950" y="381000"/>
            <a:ext cx="8420100" cy="1752600"/>
          </a:xfrm>
        </p:spPr>
        <p:txBody>
          <a:bodyPr/>
          <a:lstStyle>
            <a:lvl1pPr>
              <a:defRPr sz="4200">
                <a:solidFill>
                  <a:schemeClr val="accent1"/>
                </a:solidFill>
              </a:defRPr>
            </a:lvl1pPr>
          </a:lstStyle>
          <a:p>
            <a:r>
              <a:rPr lang="es-ES" smtClean="0"/>
              <a:t>Haga clic para modificar el estilo de título del patrón</a:t>
            </a:r>
            <a:endParaRPr lang="en-US"/>
          </a:p>
        </p:txBody>
      </p:sp>
      <p:sp>
        <p:nvSpPr>
          <p:cNvPr id="15" name="27 Marcador de fecha"/>
          <p:cNvSpPr>
            <a:spLocks noGrp="1"/>
          </p:cNvSpPr>
          <p:nvPr>
            <p:ph type="dt" sz="half" idx="10"/>
          </p:nvPr>
        </p:nvSpPr>
        <p:spPr/>
        <p:txBody>
          <a:bodyPr/>
          <a:lstStyle>
            <a:lvl1pPr>
              <a:defRPr/>
            </a:lvl1pPr>
          </a:lstStyle>
          <a:p>
            <a:pPr>
              <a:defRPr/>
            </a:pPr>
            <a:endParaRPr lang="es-ES"/>
          </a:p>
        </p:txBody>
      </p:sp>
      <p:sp>
        <p:nvSpPr>
          <p:cNvPr id="16" name="16 Marcador de pie de página"/>
          <p:cNvSpPr>
            <a:spLocks noGrp="1"/>
          </p:cNvSpPr>
          <p:nvPr>
            <p:ph type="ftr" sz="quarter" idx="11"/>
          </p:nvPr>
        </p:nvSpPr>
        <p:spPr/>
        <p:txBody>
          <a:bodyPr/>
          <a:lstStyle>
            <a:lvl1pPr>
              <a:defRPr/>
            </a:lvl1pPr>
          </a:lstStyle>
          <a:p>
            <a:pPr>
              <a:defRPr/>
            </a:pPr>
            <a:endParaRPr lang="es-ES"/>
          </a:p>
        </p:txBody>
      </p:sp>
      <p:sp>
        <p:nvSpPr>
          <p:cNvPr id="17" name="28 Marcador de número de diapositiva"/>
          <p:cNvSpPr>
            <a:spLocks noGrp="1"/>
          </p:cNvSpPr>
          <p:nvPr>
            <p:ph type="sldNum" sz="quarter" idx="12"/>
          </p:nvPr>
        </p:nvSpPr>
        <p:spPr>
          <a:xfrm>
            <a:off x="4705350" y="2198688"/>
            <a:ext cx="495300" cy="441325"/>
          </a:xfrm>
        </p:spPr>
        <p:txBody>
          <a:bodyPr/>
          <a:lstStyle>
            <a:lvl1pPr>
              <a:defRPr>
                <a:solidFill>
                  <a:schemeClr val="accent3">
                    <a:shade val="75000"/>
                  </a:schemeClr>
                </a:solidFill>
              </a:defRPr>
            </a:lvl1pPr>
          </a:lstStyle>
          <a:p>
            <a:pPr>
              <a:defRPr/>
            </a:pPr>
            <a:fld id="{06BBD532-C3E4-4407-8B6F-6263B23FA43D}" type="slidenum">
              <a:rPr lang="es-ES"/>
              <a:pPr>
                <a:defRPr/>
              </a:pPr>
              <a:t>‹Nº›</a:t>
            </a:fld>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873F5C2A-DE60-4DEB-82A7-B4296BE00D64}" type="slidenum">
              <a:rPr lang="es-ES"/>
              <a:pPr>
                <a:defRPr/>
              </a:pPr>
              <a:t>‹Nº›</a:t>
            </a:fld>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4" name="3 Rectángulo"/>
          <p:cNvSpPr>
            <a:spLocks noChangeArrowheads="1"/>
          </p:cNvSpPr>
          <p:nvPr/>
        </p:nvSpPr>
        <p:spPr bwMode="white">
          <a:xfrm>
            <a:off x="0" y="6705600"/>
            <a:ext cx="9906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5" name="4 Rectángulo"/>
          <p:cNvSpPr>
            <a:spLocks noChangeArrowheads="1"/>
          </p:cNvSpPr>
          <p:nvPr/>
        </p:nvSpPr>
        <p:spPr bwMode="white">
          <a:xfrm>
            <a:off x="7594600" y="0"/>
            <a:ext cx="2311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6" name="5 Rectángulo"/>
          <p:cNvSpPr>
            <a:spLocks noChangeArrowheads="1"/>
          </p:cNvSpPr>
          <p:nvPr/>
        </p:nvSpPr>
        <p:spPr bwMode="white">
          <a:xfrm>
            <a:off x="0" y="0"/>
            <a:ext cx="9906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7" name="6 Rectángulo"/>
          <p:cNvSpPr>
            <a:spLocks noChangeArrowheads="1"/>
          </p:cNvSpPr>
          <p:nvPr/>
        </p:nvSpPr>
        <p:spPr bwMode="white">
          <a:xfrm>
            <a:off x="0" y="0"/>
            <a:ext cx="1651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8" name="7 Rectángulo"/>
          <p:cNvSpPr>
            <a:spLocks noChangeArrowheads="1"/>
          </p:cNvSpPr>
          <p:nvPr/>
        </p:nvSpPr>
        <p:spPr bwMode="auto">
          <a:xfrm>
            <a:off x="158750" y="6391275"/>
            <a:ext cx="95694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9" name="8 Rectángulo"/>
          <p:cNvSpPr>
            <a:spLocks noChangeArrowheads="1"/>
          </p:cNvSpPr>
          <p:nvPr/>
        </p:nvSpPr>
        <p:spPr bwMode="auto">
          <a:xfrm>
            <a:off x="165100" y="155575"/>
            <a:ext cx="95694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10" name="9 Conector recto"/>
          <p:cNvSpPr>
            <a:spLocks noChangeShapeType="1"/>
          </p:cNvSpPr>
          <p:nvPr/>
        </p:nvSpPr>
        <p:spPr bwMode="auto">
          <a:xfrm rot="5400000">
            <a:off x="46180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p>
        </p:txBody>
      </p:sp>
      <p:sp>
        <p:nvSpPr>
          <p:cNvPr id="11" name="10 Elipse"/>
          <p:cNvSpPr/>
          <p:nvPr/>
        </p:nvSpPr>
        <p:spPr>
          <a:xfrm>
            <a:off x="7410450" y="2925763"/>
            <a:ext cx="6604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2" name="11 Elipse"/>
          <p:cNvSpPr/>
          <p:nvPr/>
        </p:nvSpPr>
        <p:spPr>
          <a:xfrm>
            <a:off x="7512050" y="3021013"/>
            <a:ext cx="455613"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2 Marcador de texto vertical"/>
          <p:cNvSpPr>
            <a:spLocks noGrp="1"/>
          </p:cNvSpPr>
          <p:nvPr>
            <p:ph type="body" orient="vert" idx="1"/>
          </p:nvPr>
        </p:nvSpPr>
        <p:spPr>
          <a:xfrm>
            <a:off x="330200" y="304800"/>
            <a:ext cx="7099300" cy="5821366"/>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2" name="1 Título vertical"/>
          <p:cNvSpPr>
            <a:spLocks noGrp="1"/>
          </p:cNvSpPr>
          <p:nvPr>
            <p:ph type="title" orient="vert"/>
          </p:nvPr>
        </p:nvSpPr>
        <p:spPr>
          <a:xfrm>
            <a:off x="8007350" y="304802"/>
            <a:ext cx="1568450" cy="5851525"/>
          </a:xfrm>
        </p:spPr>
        <p:txBody>
          <a:bodyPr vert="eaVert"/>
          <a:lstStyle/>
          <a:p>
            <a:r>
              <a:rPr lang="es-ES" smtClean="0"/>
              <a:t>Haga clic para modificar el estilo de título del patrón</a:t>
            </a:r>
            <a:endParaRPr lang="en-US"/>
          </a:p>
        </p:txBody>
      </p:sp>
      <p:sp>
        <p:nvSpPr>
          <p:cNvPr id="13" name="5 Marcador de número de diapositiva"/>
          <p:cNvSpPr>
            <a:spLocks noGrp="1"/>
          </p:cNvSpPr>
          <p:nvPr>
            <p:ph type="sldNum" sz="quarter" idx="10"/>
          </p:nvPr>
        </p:nvSpPr>
        <p:spPr>
          <a:xfrm>
            <a:off x="7493000" y="3009900"/>
            <a:ext cx="495300" cy="441325"/>
          </a:xfrm>
        </p:spPr>
        <p:txBody>
          <a:bodyPr/>
          <a:lstStyle>
            <a:lvl1pPr>
              <a:defRPr/>
            </a:lvl1pPr>
          </a:lstStyle>
          <a:p>
            <a:pPr>
              <a:defRPr/>
            </a:pPr>
            <a:fld id="{2F3D72E8-598A-43A9-B43C-DFCB8289D3EB}" type="slidenum">
              <a:rPr lang="es-ES"/>
              <a:pPr>
                <a:defRPr/>
              </a:pPr>
              <a:t>‹Nº›</a:t>
            </a:fld>
            <a:endParaRPr lang="es-ES"/>
          </a:p>
        </p:txBody>
      </p:sp>
      <p:sp>
        <p:nvSpPr>
          <p:cNvPr id="14" name="3 Marcador de fecha"/>
          <p:cNvSpPr>
            <a:spLocks noGrp="1"/>
          </p:cNvSpPr>
          <p:nvPr>
            <p:ph type="dt" sz="half" idx="11"/>
          </p:nvPr>
        </p:nvSpPr>
        <p:spPr/>
        <p:txBody>
          <a:bodyPr/>
          <a:lstStyle>
            <a:lvl1pPr>
              <a:defRPr/>
            </a:lvl1pPr>
          </a:lstStyle>
          <a:p>
            <a:pPr>
              <a:defRPr/>
            </a:pPr>
            <a:endParaRPr lang="es-ES"/>
          </a:p>
        </p:txBody>
      </p:sp>
      <p:sp>
        <p:nvSpPr>
          <p:cNvPr id="15" name="4 Marcador de pie de página"/>
          <p:cNvSpPr>
            <a:spLocks noGrp="1"/>
          </p:cNvSpPr>
          <p:nvPr>
            <p:ph type="ftr" sz="quarter" idx="12"/>
          </p:nvPr>
        </p:nvSpPr>
        <p:spPr/>
        <p:txBody>
          <a:bodyPr/>
          <a:lstStyle>
            <a:lvl1pPr>
              <a:defRPr/>
            </a:lvl1pPr>
          </a:lstStyle>
          <a:p>
            <a:pPr>
              <a:defRPr/>
            </a:pPr>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solidFill>
                  <a:schemeClr val="accent3">
                    <a:shade val="75000"/>
                  </a:schemeClr>
                </a:solidFill>
              </a:defRPr>
            </a:lvl1pPr>
          </a:lstStyle>
          <a:p>
            <a:r>
              <a:rPr lang="es-ES" smtClean="0"/>
              <a:t>Haga clic para modificar el estilo de título del patrón</a:t>
            </a:r>
            <a:endParaRPr lang="en-US"/>
          </a:p>
        </p:txBody>
      </p:sp>
      <p:sp>
        <p:nvSpPr>
          <p:cNvPr id="8" name="7 Marcador de contenido"/>
          <p:cNvSpPr>
            <a:spLocks noGrp="1"/>
          </p:cNvSpPr>
          <p:nvPr>
            <p:ph sz="quarter" idx="1"/>
          </p:nvPr>
        </p:nvSpPr>
        <p:spPr>
          <a:xfrm>
            <a:off x="326898" y="1527048"/>
            <a:ext cx="9212580" cy="4572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a:xfrm>
            <a:off x="4724400" y="1027113"/>
            <a:ext cx="495300" cy="441325"/>
          </a:xfrm>
        </p:spPr>
        <p:txBody>
          <a:bodyPr/>
          <a:lstStyle>
            <a:lvl1pPr>
              <a:defRPr/>
            </a:lvl1pPr>
          </a:lstStyle>
          <a:p>
            <a:pPr>
              <a:defRPr/>
            </a:pPr>
            <a:fld id="{EA9C055F-5011-4811-B021-BDBF7076D9B1}" type="slidenum">
              <a:rPr lang="es-ES"/>
              <a:pPr>
                <a:defRPr/>
              </a:pPr>
              <a:t>‹Nº›</a:t>
            </a:fld>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4" name="3 Rectángulo"/>
          <p:cNvSpPr>
            <a:spLocks noChangeArrowheads="1"/>
          </p:cNvSpPr>
          <p:nvPr/>
        </p:nvSpPr>
        <p:spPr bwMode="white">
          <a:xfrm>
            <a:off x="0" y="0"/>
            <a:ext cx="1651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5" name="4 Rectángulo"/>
          <p:cNvSpPr>
            <a:spLocks noChangeArrowheads="1"/>
          </p:cNvSpPr>
          <p:nvPr/>
        </p:nvSpPr>
        <p:spPr bwMode="white">
          <a:xfrm>
            <a:off x="0" y="6705600"/>
            <a:ext cx="9906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6" name="5 Rectángulo"/>
          <p:cNvSpPr>
            <a:spLocks noChangeArrowheads="1"/>
          </p:cNvSpPr>
          <p:nvPr/>
        </p:nvSpPr>
        <p:spPr bwMode="white">
          <a:xfrm>
            <a:off x="0" y="0"/>
            <a:ext cx="9906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7" name="6 Rectángulo"/>
          <p:cNvSpPr>
            <a:spLocks noChangeArrowheads="1"/>
          </p:cNvSpPr>
          <p:nvPr/>
        </p:nvSpPr>
        <p:spPr bwMode="white">
          <a:xfrm>
            <a:off x="9740900" y="19050"/>
            <a:ext cx="1651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8" name="7 Rectángulo"/>
          <p:cNvSpPr>
            <a:spLocks noChangeArrowheads="1"/>
          </p:cNvSpPr>
          <p:nvPr/>
        </p:nvSpPr>
        <p:spPr bwMode="white">
          <a:xfrm>
            <a:off x="165100" y="2286000"/>
            <a:ext cx="95694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9" name="8 Rectángulo"/>
          <p:cNvSpPr>
            <a:spLocks noChangeArrowheads="1"/>
          </p:cNvSpPr>
          <p:nvPr/>
        </p:nvSpPr>
        <p:spPr bwMode="auto">
          <a:xfrm>
            <a:off x="168275" y="142875"/>
            <a:ext cx="95694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0" name="9 Rectángulo"/>
          <p:cNvSpPr>
            <a:spLocks noChangeArrowheads="1"/>
          </p:cNvSpPr>
          <p:nvPr/>
        </p:nvSpPr>
        <p:spPr bwMode="auto">
          <a:xfrm>
            <a:off x="158750" y="6391275"/>
            <a:ext cx="95694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1" name="10 Rectángulo"/>
          <p:cNvSpPr>
            <a:spLocks noChangeArrowheads="1"/>
          </p:cNvSpPr>
          <p:nvPr/>
        </p:nvSpPr>
        <p:spPr bwMode="auto">
          <a:xfrm>
            <a:off x="165100" y="152400"/>
            <a:ext cx="95694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12" name="11 Conector recto"/>
          <p:cNvSpPr>
            <a:spLocks noChangeShapeType="1"/>
          </p:cNvSpPr>
          <p:nvPr/>
        </p:nvSpPr>
        <p:spPr bwMode="auto">
          <a:xfrm>
            <a:off x="165100" y="2438400"/>
            <a:ext cx="95694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p>
        </p:txBody>
      </p:sp>
      <p:sp>
        <p:nvSpPr>
          <p:cNvPr id="13" name="12 Elipse"/>
          <p:cNvSpPr/>
          <p:nvPr/>
        </p:nvSpPr>
        <p:spPr>
          <a:xfrm>
            <a:off x="4622800" y="2114550"/>
            <a:ext cx="6604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 name="13 Elipse"/>
          <p:cNvSpPr/>
          <p:nvPr/>
        </p:nvSpPr>
        <p:spPr>
          <a:xfrm>
            <a:off x="4724400" y="2209800"/>
            <a:ext cx="4572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2 Marcador de texto"/>
          <p:cNvSpPr>
            <a:spLocks noGrp="1"/>
          </p:cNvSpPr>
          <p:nvPr>
            <p:ph type="body" idx="1"/>
          </p:nvPr>
        </p:nvSpPr>
        <p:spPr>
          <a:xfrm>
            <a:off x="1482461" y="2743200"/>
            <a:ext cx="7020189"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s-ES" smtClean="0"/>
              <a:t>Haga clic para modificar el estilo de texto del patrón</a:t>
            </a:r>
          </a:p>
        </p:txBody>
      </p:sp>
      <p:sp>
        <p:nvSpPr>
          <p:cNvPr id="2" name="1 Título"/>
          <p:cNvSpPr>
            <a:spLocks noGrp="1"/>
          </p:cNvSpPr>
          <p:nvPr>
            <p:ph type="title"/>
          </p:nvPr>
        </p:nvSpPr>
        <p:spPr>
          <a:xfrm>
            <a:off x="782506" y="533400"/>
            <a:ext cx="8420100" cy="1524000"/>
          </a:xfrm>
        </p:spPr>
        <p:txBody>
          <a:bodyPr/>
          <a:lstStyle>
            <a:lvl1pPr algn="ctr">
              <a:buNone/>
              <a:defRPr sz="4200" b="0" cap="none" baseline="0">
                <a:solidFill>
                  <a:srgbClr val="FFFFFF"/>
                </a:solidFill>
              </a:defRPr>
            </a:lvl1pPr>
          </a:lstStyle>
          <a:p>
            <a:r>
              <a:rPr lang="es-ES" smtClean="0"/>
              <a:t>Haga clic para modificar el estilo de título del patrón</a:t>
            </a:r>
            <a:endParaRPr lang="en-US"/>
          </a:p>
        </p:txBody>
      </p:sp>
      <p:sp>
        <p:nvSpPr>
          <p:cNvPr id="15" name="4 Marcador de pie de página"/>
          <p:cNvSpPr>
            <a:spLocks noGrp="1"/>
          </p:cNvSpPr>
          <p:nvPr>
            <p:ph type="ftr" sz="quarter" idx="10"/>
          </p:nvPr>
        </p:nvSpPr>
        <p:spPr/>
        <p:txBody>
          <a:bodyPr/>
          <a:lstStyle>
            <a:lvl1pPr>
              <a:defRPr/>
            </a:lvl1pPr>
          </a:lstStyle>
          <a:p>
            <a:pPr>
              <a:defRPr/>
            </a:pPr>
            <a:endParaRPr lang="es-ES"/>
          </a:p>
        </p:txBody>
      </p:sp>
      <p:sp>
        <p:nvSpPr>
          <p:cNvPr id="16" name="3 Marcador de fecha"/>
          <p:cNvSpPr>
            <a:spLocks noGrp="1"/>
          </p:cNvSpPr>
          <p:nvPr>
            <p:ph type="dt" sz="half" idx="11"/>
          </p:nvPr>
        </p:nvSpPr>
        <p:spPr/>
        <p:txBody>
          <a:bodyPr/>
          <a:lstStyle>
            <a:lvl1pPr>
              <a:defRPr/>
            </a:lvl1pPr>
          </a:lstStyle>
          <a:p>
            <a:pPr>
              <a:defRPr/>
            </a:pPr>
            <a:endParaRPr lang="es-ES"/>
          </a:p>
        </p:txBody>
      </p:sp>
      <p:sp>
        <p:nvSpPr>
          <p:cNvPr id="17" name="5 Marcador de número de diapositiva"/>
          <p:cNvSpPr>
            <a:spLocks noGrp="1"/>
          </p:cNvSpPr>
          <p:nvPr>
            <p:ph type="sldNum" sz="quarter" idx="12"/>
          </p:nvPr>
        </p:nvSpPr>
        <p:spPr>
          <a:xfrm>
            <a:off x="4705350" y="2198688"/>
            <a:ext cx="495300" cy="441325"/>
          </a:xfrm>
        </p:spPr>
        <p:txBody>
          <a:bodyPr/>
          <a:lstStyle>
            <a:lvl1pPr>
              <a:defRPr>
                <a:solidFill>
                  <a:schemeClr val="accent3">
                    <a:shade val="75000"/>
                  </a:schemeClr>
                </a:solidFill>
              </a:defRPr>
            </a:lvl1pPr>
          </a:lstStyle>
          <a:p>
            <a:pPr>
              <a:defRPr/>
            </a:pPr>
            <a:fld id="{EB70A5AC-32E3-4184-BDE0-EA87E3A931FC}" type="slidenum">
              <a:rPr lang="es-ES"/>
              <a:pPr>
                <a:defRPr/>
              </a:pPr>
              <a:t>‹Nº›</a:t>
            </a:fld>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5" name="4 Conector recto"/>
          <p:cNvSpPr>
            <a:spLocks noChangeShapeType="1"/>
          </p:cNvSpPr>
          <p:nvPr/>
        </p:nvSpPr>
        <p:spPr bwMode="auto">
          <a:xfrm flipV="1">
            <a:off x="4943475" y="1576388"/>
            <a:ext cx="9525" cy="4818062"/>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a:defRPr/>
            </a:pPr>
            <a:endParaRPr lang="en-US"/>
          </a:p>
        </p:txBody>
      </p:sp>
      <p:sp>
        <p:nvSpPr>
          <p:cNvPr id="2" name="1 Título"/>
          <p:cNvSpPr>
            <a:spLocks noGrp="1"/>
          </p:cNvSpPr>
          <p:nvPr>
            <p:ph type="title"/>
          </p:nvPr>
        </p:nvSpPr>
        <p:spPr>
          <a:xfrm>
            <a:off x="326898" y="228600"/>
            <a:ext cx="9245600" cy="758952"/>
          </a:xfrm>
        </p:spPr>
        <p:txBody>
          <a:bodyPr/>
          <a:lstStyle/>
          <a:p>
            <a:r>
              <a:rPr lang="es-ES" smtClean="0"/>
              <a:t>Haga clic para modificar el estilo de título del patrón</a:t>
            </a:r>
            <a:endParaRPr lang="en-US"/>
          </a:p>
        </p:txBody>
      </p:sp>
      <p:sp>
        <p:nvSpPr>
          <p:cNvPr id="10" name="9 Marcador de contenido"/>
          <p:cNvSpPr>
            <a:spLocks noGrp="1"/>
          </p:cNvSpPr>
          <p:nvPr>
            <p:ph sz="half" idx="1"/>
          </p:nvPr>
        </p:nvSpPr>
        <p:spPr>
          <a:xfrm>
            <a:off x="326898" y="1371600"/>
            <a:ext cx="4375150" cy="4681728"/>
          </a:xfrm>
        </p:spPr>
        <p:txBody>
          <a:bodyPr/>
          <a:lstStyle>
            <a:lvl1pPr>
              <a:defRPr sz="2500"/>
            </a:lvl1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2" name="11 Marcador de contenido"/>
          <p:cNvSpPr>
            <a:spLocks noGrp="1"/>
          </p:cNvSpPr>
          <p:nvPr>
            <p:ph sz="half" idx="2"/>
          </p:nvPr>
        </p:nvSpPr>
        <p:spPr>
          <a:xfrm>
            <a:off x="5200650" y="1371600"/>
            <a:ext cx="4375150" cy="4681728"/>
          </a:xfrm>
        </p:spPr>
        <p:txBody>
          <a:bodyPr/>
          <a:lstStyle>
            <a:lvl1pPr>
              <a:defRPr sz="2500"/>
            </a:lvl1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4 Marcador de fecha"/>
          <p:cNvSpPr>
            <a:spLocks noGrp="1"/>
          </p:cNvSpPr>
          <p:nvPr>
            <p:ph type="dt" sz="half" idx="10"/>
          </p:nvPr>
        </p:nvSpPr>
        <p:spPr>
          <a:xfrm>
            <a:off x="6273800" y="6410325"/>
            <a:ext cx="3298825" cy="365125"/>
          </a:xfrm>
        </p:spPr>
        <p:txBody>
          <a:bodyPr/>
          <a:lstStyle>
            <a:lvl1pPr>
              <a:defRPr/>
            </a:lvl1pPr>
          </a:lstStyle>
          <a:p>
            <a:pPr>
              <a:defRPr/>
            </a:pPr>
            <a:endParaRPr lang="es-ES"/>
          </a:p>
        </p:txBody>
      </p:sp>
      <p:sp>
        <p:nvSpPr>
          <p:cNvPr id="7" name="5 Marcador de pie de página"/>
          <p:cNvSpPr>
            <a:spLocks noGrp="1"/>
          </p:cNvSpPr>
          <p:nvPr>
            <p:ph type="ftr" sz="quarter" idx="11"/>
          </p:nvPr>
        </p:nvSpPr>
        <p:spPr/>
        <p:txBody>
          <a:bodyPr/>
          <a:lstStyle>
            <a:lvl1pPr>
              <a:defRPr/>
            </a:lvl1pPr>
          </a:lstStyle>
          <a:p>
            <a:pPr>
              <a:defRPr/>
            </a:pPr>
            <a:endParaRPr lang="es-ES"/>
          </a:p>
        </p:txBody>
      </p:sp>
      <p:sp>
        <p:nvSpPr>
          <p:cNvPr id="8" name="6 Marcador de número de diapositiva"/>
          <p:cNvSpPr>
            <a:spLocks noGrp="1"/>
          </p:cNvSpPr>
          <p:nvPr>
            <p:ph type="sldNum" sz="quarter" idx="12"/>
          </p:nvPr>
        </p:nvSpPr>
        <p:spPr/>
        <p:txBody>
          <a:bodyPr/>
          <a:lstStyle>
            <a:lvl1pPr>
              <a:defRPr/>
            </a:lvl1pPr>
          </a:lstStyle>
          <a:p>
            <a:pPr>
              <a:defRPr/>
            </a:pPr>
            <a:fld id="{D2AF38EF-C9D2-419E-A275-EC69D504BBBE}" type="slidenum">
              <a:rPr lang="es-ES"/>
              <a:pPr>
                <a:defRPr/>
              </a:pPr>
              <a:t>‹Nº›</a:t>
            </a:fld>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7" name="6 Conector recto"/>
          <p:cNvSpPr>
            <a:spLocks noChangeShapeType="1"/>
          </p:cNvSpPr>
          <p:nvPr/>
        </p:nvSpPr>
        <p:spPr bwMode="auto">
          <a:xfrm flipV="1">
            <a:off x="4953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a:defRPr/>
            </a:pPr>
            <a:endParaRPr lang="en-US"/>
          </a:p>
        </p:txBody>
      </p:sp>
      <p:sp>
        <p:nvSpPr>
          <p:cNvPr id="8" name="7 Rectángulo"/>
          <p:cNvSpPr>
            <a:spLocks noChangeArrowheads="1"/>
          </p:cNvSpPr>
          <p:nvPr/>
        </p:nvSpPr>
        <p:spPr bwMode="white">
          <a:xfrm>
            <a:off x="0" y="0"/>
            <a:ext cx="9906000" cy="1447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9" name="8 Rectángulo"/>
          <p:cNvSpPr>
            <a:spLocks noChangeArrowheads="1"/>
          </p:cNvSpPr>
          <p:nvPr/>
        </p:nvSpPr>
        <p:spPr bwMode="white">
          <a:xfrm>
            <a:off x="0" y="6705600"/>
            <a:ext cx="9906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0" name="9 Rectángulo"/>
          <p:cNvSpPr>
            <a:spLocks noChangeArrowheads="1"/>
          </p:cNvSpPr>
          <p:nvPr/>
        </p:nvSpPr>
        <p:spPr bwMode="white">
          <a:xfrm>
            <a:off x="0" y="0"/>
            <a:ext cx="1651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1" name="10 Rectángulo"/>
          <p:cNvSpPr>
            <a:spLocks noChangeArrowheads="1"/>
          </p:cNvSpPr>
          <p:nvPr/>
        </p:nvSpPr>
        <p:spPr bwMode="white">
          <a:xfrm>
            <a:off x="9740900" y="0"/>
            <a:ext cx="1651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2" name="11 Rectángulo"/>
          <p:cNvSpPr/>
          <p:nvPr/>
        </p:nvSpPr>
        <p:spPr>
          <a:xfrm>
            <a:off x="165100" y="1371600"/>
            <a:ext cx="95694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3" name="12 Rectángulo"/>
          <p:cNvSpPr>
            <a:spLocks noChangeArrowheads="1"/>
          </p:cNvSpPr>
          <p:nvPr/>
        </p:nvSpPr>
        <p:spPr bwMode="auto">
          <a:xfrm>
            <a:off x="158750" y="6391275"/>
            <a:ext cx="9567863"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4" name="13 Conector recto"/>
          <p:cNvSpPr>
            <a:spLocks noChangeShapeType="1"/>
          </p:cNvSpPr>
          <p:nvPr/>
        </p:nvSpPr>
        <p:spPr bwMode="auto">
          <a:xfrm>
            <a:off x="165100" y="1279525"/>
            <a:ext cx="95694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p>
        </p:txBody>
      </p:sp>
      <p:sp>
        <p:nvSpPr>
          <p:cNvPr id="15" name="14 Rectángulo"/>
          <p:cNvSpPr>
            <a:spLocks noChangeArrowheads="1"/>
          </p:cNvSpPr>
          <p:nvPr/>
        </p:nvSpPr>
        <p:spPr bwMode="auto">
          <a:xfrm>
            <a:off x="165100" y="155575"/>
            <a:ext cx="95694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16" name="15 Elipse"/>
          <p:cNvSpPr/>
          <p:nvPr/>
        </p:nvSpPr>
        <p:spPr>
          <a:xfrm>
            <a:off x="4622800" y="955675"/>
            <a:ext cx="6604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7" name="16 Elipse"/>
          <p:cNvSpPr/>
          <p:nvPr/>
        </p:nvSpPr>
        <p:spPr>
          <a:xfrm>
            <a:off x="4724400" y="1050925"/>
            <a:ext cx="4572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2 Marcador de texto"/>
          <p:cNvSpPr>
            <a:spLocks noGrp="1"/>
          </p:cNvSpPr>
          <p:nvPr>
            <p:ph type="body" idx="1"/>
          </p:nvPr>
        </p:nvSpPr>
        <p:spPr>
          <a:xfrm>
            <a:off x="326898" y="1524000"/>
            <a:ext cx="4376870"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4" name="3 Marcador de texto"/>
          <p:cNvSpPr>
            <a:spLocks noGrp="1"/>
          </p:cNvSpPr>
          <p:nvPr>
            <p:ph type="body" sz="half" idx="3"/>
          </p:nvPr>
        </p:nvSpPr>
        <p:spPr>
          <a:xfrm>
            <a:off x="5190608" y="1524000"/>
            <a:ext cx="4378590"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24" name="23 Marcador de contenido"/>
          <p:cNvSpPr>
            <a:spLocks noGrp="1"/>
          </p:cNvSpPr>
          <p:nvPr>
            <p:ph sz="quarter" idx="2"/>
          </p:nvPr>
        </p:nvSpPr>
        <p:spPr>
          <a:xfrm>
            <a:off x="326898" y="2471383"/>
            <a:ext cx="4378452" cy="3818404"/>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26" name="25 Marcador de contenido"/>
          <p:cNvSpPr>
            <a:spLocks noGrp="1"/>
          </p:cNvSpPr>
          <p:nvPr>
            <p:ph sz="quarter" idx="4"/>
          </p:nvPr>
        </p:nvSpPr>
        <p:spPr>
          <a:xfrm>
            <a:off x="5200650" y="2471383"/>
            <a:ext cx="4375150" cy="382219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23" name="22 Título"/>
          <p:cNvSpPr>
            <a:spLocks noGrp="1"/>
          </p:cNvSpPr>
          <p:nvPr>
            <p:ph type="title"/>
          </p:nvPr>
        </p:nvSpPr>
        <p:spPr/>
        <p:txBody>
          <a:bodyPr rtlCol="0"/>
          <a:lstStyle/>
          <a:p>
            <a:r>
              <a:rPr lang="es-ES" smtClean="0"/>
              <a:t>Haga clic para modificar el estilo de título del patrón</a:t>
            </a:r>
            <a:endParaRPr lang="en-US"/>
          </a:p>
        </p:txBody>
      </p:sp>
      <p:sp>
        <p:nvSpPr>
          <p:cNvPr id="18" name="6 Marcador de fecha"/>
          <p:cNvSpPr>
            <a:spLocks noGrp="1"/>
          </p:cNvSpPr>
          <p:nvPr>
            <p:ph type="dt" sz="half" idx="10"/>
          </p:nvPr>
        </p:nvSpPr>
        <p:spPr/>
        <p:txBody>
          <a:bodyPr/>
          <a:lstStyle>
            <a:lvl1pPr>
              <a:defRPr/>
            </a:lvl1pPr>
          </a:lstStyle>
          <a:p>
            <a:pPr>
              <a:defRPr/>
            </a:pPr>
            <a:endParaRPr lang="es-ES"/>
          </a:p>
        </p:txBody>
      </p:sp>
      <p:sp>
        <p:nvSpPr>
          <p:cNvPr id="19" name="7 Marcador de pie de página"/>
          <p:cNvSpPr>
            <a:spLocks noGrp="1"/>
          </p:cNvSpPr>
          <p:nvPr>
            <p:ph type="ftr" sz="quarter" idx="11"/>
          </p:nvPr>
        </p:nvSpPr>
        <p:spPr>
          <a:xfrm>
            <a:off x="330200" y="6410325"/>
            <a:ext cx="3879850" cy="365125"/>
          </a:xfrm>
        </p:spPr>
        <p:txBody>
          <a:bodyPr/>
          <a:lstStyle>
            <a:lvl1pPr>
              <a:defRPr/>
            </a:lvl1pPr>
          </a:lstStyle>
          <a:p>
            <a:pPr>
              <a:defRPr/>
            </a:pPr>
            <a:endParaRPr lang="es-ES"/>
          </a:p>
        </p:txBody>
      </p:sp>
      <p:sp>
        <p:nvSpPr>
          <p:cNvPr id="20" name="8 Marcador de número de diapositiva"/>
          <p:cNvSpPr>
            <a:spLocks noGrp="1"/>
          </p:cNvSpPr>
          <p:nvPr>
            <p:ph type="sldNum" sz="quarter" idx="12"/>
          </p:nvPr>
        </p:nvSpPr>
        <p:spPr>
          <a:xfrm>
            <a:off x="4705350" y="1042988"/>
            <a:ext cx="495300" cy="441325"/>
          </a:xfrm>
        </p:spPr>
        <p:txBody>
          <a:bodyPr/>
          <a:lstStyle>
            <a:lvl1pPr algn="ctr">
              <a:defRPr/>
            </a:lvl1pPr>
          </a:lstStyle>
          <a:p>
            <a:pPr>
              <a:defRPr/>
            </a:pPr>
            <a:fld id="{B83E103E-F504-49DE-9D8F-0C4AFB420DE1}" type="slidenum">
              <a:rPr lang="es-ES"/>
              <a:pPr>
                <a:defRPr/>
              </a:pPr>
              <a:t>‹Nº›</a:t>
            </a:fld>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lvl1pPr>
              <a:defRPr/>
            </a:lvl1pPr>
          </a:lstStyle>
          <a:p>
            <a:pPr>
              <a:defRPr/>
            </a:pPr>
            <a:endParaRPr lang="es-ES"/>
          </a:p>
        </p:txBody>
      </p:sp>
      <p:sp>
        <p:nvSpPr>
          <p:cNvPr id="4" name="3 Marcador de pie de página"/>
          <p:cNvSpPr>
            <a:spLocks noGrp="1"/>
          </p:cNvSpPr>
          <p:nvPr>
            <p:ph type="ftr" sz="quarter" idx="11"/>
          </p:nvPr>
        </p:nvSpPr>
        <p:spPr/>
        <p:txBody>
          <a:bodyPr/>
          <a:lstStyle>
            <a:lvl1pPr>
              <a:defRPr/>
            </a:lvl1pPr>
          </a:lstStyle>
          <a:p>
            <a:pPr>
              <a:defRPr/>
            </a:pPr>
            <a:endParaRPr lang="es-ES"/>
          </a:p>
        </p:txBody>
      </p:sp>
      <p:sp>
        <p:nvSpPr>
          <p:cNvPr id="5" name="4 Marcador de número de diapositiva"/>
          <p:cNvSpPr>
            <a:spLocks noGrp="1"/>
          </p:cNvSpPr>
          <p:nvPr>
            <p:ph type="sldNum" sz="quarter" idx="12"/>
          </p:nvPr>
        </p:nvSpPr>
        <p:spPr>
          <a:xfrm>
            <a:off x="4705350" y="1036638"/>
            <a:ext cx="495300" cy="441325"/>
          </a:xfrm>
        </p:spPr>
        <p:txBody>
          <a:bodyPr/>
          <a:lstStyle>
            <a:lvl1pPr>
              <a:defRPr/>
            </a:lvl1pPr>
          </a:lstStyle>
          <a:p>
            <a:pPr>
              <a:defRPr/>
            </a:pPr>
            <a:fld id="{402855E1-62D6-4F3D-BBB9-4A4296451930}"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Rectángulo"/>
          <p:cNvSpPr>
            <a:spLocks noChangeArrowheads="1"/>
          </p:cNvSpPr>
          <p:nvPr/>
        </p:nvSpPr>
        <p:spPr bwMode="white">
          <a:xfrm>
            <a:off x="0" y="6705600"/>
            <a:ext cx="9906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3" name="2 Rectángulo"/>
          <p:cNvSpPr>
            <a:spLocks noChangeArrowheads="1"/>
          </p:cNvSpPr>
          <p:nvPr/>
        </p:nvSpPr>
        <p:spPr bwMode="white">
          <a:xfrm>
            <a:off x="0" y="0"/>
            <a:ext cx="9906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4" name="3 Rectángulo"/>
          <p:cNvSpPr>
            <a:spLocks noChangeArrowheads="1"/>
          </p:cNvSpPr>
          <p:nvPr/>
        </p:nvSpPr>
        <p:spPr bwMode="white">
          <a:xfrm>
            <a:off x="9740900" y="0"/>
            <a:ext cx="1651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5" name="4 Rectángulo"/>
          <p:cNvSpPr>
            <a:spLocks noChangeArrowheads="1"/>
          </p:cNvSpPr>
          <p:nvPr/>
        </p:nvSpPr>
        <p:spPr bwMode="white">
          <a:xfrm>
            <a:off x="0" y="0"/>
            <a:ext cx="1651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6" name="5 Rectángulo"/>
          <p:cNvSpPr>
            <a:spLocks noChangeArrowheads="1"/>
          </p:cNvSpPr>
          <p:nvPr/>
        </p:nvSpPr>
        <p:spPr bwMode="auto">
          <a:xfrm>
            <a:off x="158750" y="6391275"/>
            <a:ext cx="95694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7" name="6 Rectángulo"/>
          <p:cNvSpPr>
            <a:spLocks noChangeArrowheads="1"/>
          </p:cNvSpPr>
          <p:nvPr/>
        </p:nvSpPr>
        <p:spPr bwMode="auto">
          <a:xfrm>
            <a:off x="165100" y="158750"/>
            <a:ext cx="95694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8" name="1 Marcador de fecha"/>
          <p:cNvSpPr>
            <a:spLocks noGrp="1"/>
          </p:cNvSpPr>
          <p:nvPr>
            <p:ph type="dt" sz="half" idx="10"/>
          </p:nvPr>
        </p:nvSpPr>
        <p:spPr/>
        <p:txBody>
          <a:bodyPr/>
          <a:lstStyle>
            <a:lvl1pPr>
              <a:defRPr/>
            </a:lvl1pPr>
          </a:lstStyle>
          <a:p>
            <a:pPr>
              <a:defRPr/>
            </a:pPr>
            <a:endParaRPr lang="es-ES"/>
          </a:p>
        </p:txBody>
      </p:sp>
      <p:sp>
        <p:nvSpPr>
          <p:cNvPr id="9" name="2 Marcador de pie de página"/>
          <p:cNvSpPr>
            <a:spLocks noGrp="1"/>
          </p:cNvSpPr>
          <p:nvPr>
            <p:ph type="ftr" sz="quarter" idx="11"/>
          </p:nvPr>
        </p:nvSpPr>
        <p:spPr/>
        <p:txBody>
          <a:bodyPr/>
          <a:lstStyle>
            <a:lvl1pPr>
              <a:defRPr/>
            </a:lvl1pPr>
          </a:lstStyle>
          <a:p>
            <a:pPr>
              <a:defRPr/>
            </a:pPr>
            <a:endParaRPr lang="es-ES"/>
          </a:p>
        </p:txBody>
      </p:sp>
      <p:sp>
        <p:nvSpPr>
          <p:cNvPr id="10" name="3 Marcador de número de diapositiva"/>
          <p:cNvSpPr>
            <a:spLocks noGrp="1"/>
          </p:cNvSpPr>
          <p:nvPr>
            <p:ph type="sldNum" sz="quarter" idx="12"/>
          </p:nvPr>
        </p:nvSpPr>
        <p:spPr>
          <a:xfrm>
            <a:off x="4622800" y="6324600"/>
            <a:ext cx="660400" cy="441325"/>
          </a:xfrm>
        </p:spPr>
        <p:txBody>
          <a:bodyPr/>
          <a:lstStyle>
            <a:lvl1pPr>
              <a:defRPr>
                <a:solidFill>
                  <a:srgbClr val="FFFFFF"/>
                </a:solidFill>
              </a:defRPr>
            </a:lvl1pPr>
          </a:lstStyle>
          <a:p>
            <a:pPr>
              <a:defRPr/>
            </a:pPr>
            <a:fld id="{7A258AC8-D87F-4E96-AD64-24AA4D411971}"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5" name="4 Rectángulo"/>
          <p:cNvSpPr>
            <a:spLocks noChangeArrowheads="1"/>
          </p:cNvSpPr>
          <p:nvPr/>
        </p:nvSpPr>
        <p:spPr bwMode="auto">
          <a:xfrm>
            <a:off x="165100" y="152400"/>
            <a:ext cx="95694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6" name="5 Rectángulo"/>
          <p:cNvSpPr>
            <a:spLocks noChangeArrowheads="1"/>
          </p:cNvSpPr>
          <p:nvPr/>
        </p:nvSpPr>
        <p:spPr bwMode="white">
          <a:xfrm>
            <a:off x="0" y="6705600"/>
            <a:ext cx="9906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7" name="6 Rectángulo"/>
          <p:cNvSpPr>
            <a:spLocks noChangeArrowheads="1"/>
          </p:cNvSpPr>
          <p:nvPr/>
        </p:nvSpPr>
        <p:spPr bwMode="white">
          <a:xfrm>
            <a:off x="9740900" y="0"/>
            <a:ext cx="1651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8" name="7 Rectángulo"/>
          <p:cNvSpPr>
            <a:spLocks noChangeArrowheads="1"/>
          </p:cNvSpPr>
          <p:nvPr/>
        </p:nvSpPr>
        <p:spPr bwMode="white">
          <a:xfrm>
            <a:off x="0" y="0"/>
            <a:ext cx="9906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9" name="8 Rectángulo"/>
          <p:cNvSpPr>
            <a:spLocks noChangeArrowheads="1"/>
          </p:cNvSpPr>
          <p:nvPr/>
        </p:nvSpPr>
        <p:spPr bwMode="white">
          <a:xfrm>
            <a:off x="0" y="0"/>
            <a:ext cx="1651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0" name="9 Rectángulo"/>
          <p:cNvSpPr/>
          <p:nvPr/>
        </p:nvSpPr>
        <p:spPr>
          <a:xfrm>
            <a:off x="165100" y="609600"/>
            <a:ext cx="29718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10 Rectángulo"/>
          <p:cNvSpPr>
            <a:spLocks noChangeArrowheads="1"/>
          </p:cNvSpPr>
          <p:nvPr/>
        </p:nvSpPr>
        <p:spPr bwMode="auto">
          <a:xfrm>
            <a:off x="165100" y="152400"/>
            <a:ext cx="95694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12" name="11 Conector recto"/>
          <p:cNvSpPr>
            <a:spLocks noChangeShapeType="1"/>
          </p:cNvSpPr>
          <p:nvPr/>
        </p:nvSpPr>
        <p:spPr bwMode="auto">
          <a:xfrm>
            <a:off x="165100" y="533400"/>
            <a:ext cx="95694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p>
        </p:txBody>
      </p:sp>
      <p:sp>
        <p:nvSpPr>
          <p:cNvPr id="13" name="12 Elipse"/>
          <p:cNvSpPr/>
          <p:nvPr/>
        </p:nvSpPr>
        <p:spPr>
          <a:xfrm>
            <a:off x="1403350" y="228600"/>
            <a:ext cx="6604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 name="13 Elipse"/>
          <p:cNvSpPr/>
          <p:nvPr/>
        </p:nvSpPr>
        <p:spPr>
          <a:xfrm>
            <a:off x="1504950" y="323850"/>
            <a:ext cx="4572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5" name="14 Rectángulo"/>
          <p:cNvSpPr>
            <a:spLocks noChangeArrowheads="1"/>
          </p:cNvSpPr>
          <p:nvPr/>
        </p:nvSpPr>
        <p:spPr bwMode="auto">
          <a:xfrm>
            <a:off x="161925" y="6388100"/>
            <a:ext cx="95694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2" name="1 Título"/>
          <p:cNvSpPr>
            <a:spLocks noGrp="1"/>
          </p:cNvSpPr>
          <p:nvPr>
            <p:ph type="title"/>
          </p:nvPr>
        </p:nvSpPr>
        <p:spPr>
          <a:xfrm>
            <a:off x="412750" y="914400"/>
            <a:ext cx="2559050" cy="990600"/>
          </a:xfrm>
        </p:spPr>
        <p:txBody>
          <a:bodyPr>
            <a:noAutofit/>
          </a:bodyPr>
          <a:lstStyle>
            <a:lvl1pPr algn="l">
              <a:buNone/>
              <a:defRPr sz="2200" b="1">
                <a:solidFill>
                  <a:srgbClr val="FFFFFF"/>
                </a:solidFill>
              </a:defRPr>
            </a:lvl1pPr>
          </a:lstStyle>
          <a:p>
            <a:r>
              <a:rPr lang="es-ES" smtClean="0"/>
              <a:t>Haga clic para modificar el estilo de título del patrón</a:t>
            </a:r>
            <a:endParaRPr lang="en-US"/>
          </a:p>
        </p:txBody>
      </p:sp>
      <p:sp>
        <p:nvSpPr>
          <p:cNvPr id="3" name="2 Marcador de texto"/>
          <p:cNvSpPr>
            <a:spLocks noGrp="1"/>
          </p:cNvSpPr>
          <p:nvPr>
            <p:ph type="body" idx="2"/>
          </p:nvPr>
        </p:nvSpPr>
        <p:spPr>
          <a:xfrm>
            <a:off x="412750" y="1981201"/>
            <a:ext cx="255905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s-ES" smtClean="0"/>
              <a:t>Haga clic para modificar el estilo de texto del patrón</a:t>
            </a:r>
          </a:p>
        </p:txBody>
      </p:sp>
      <p:sp>
        <p:nvSpPr>
          <p:cNvPr id="20" name="19 Marcador de contenido"/>
          <p:cNvSpPr>
            <a:spLocks noGrp="1"/>
          </p:cNvSpPr>
          <p:nvPr>
            <p:ph sz="quarter" idx="1"/>
          </p:nvPr>
        </p:nvSpPr>
        <p:spPr>
          <a:xfrm>
            <a:off x="3384550" y="685800"/>
            <a:ext cx="6108700" cy="5410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6" name="6 Marcador de número de diapositiva"/>
          <p:cNvSpPr>
            <a:spLocks noGrp="1"/>
          </p:cNvSpPr>
          <p:nvPr>
            <p:ph type="sldNum" sz="quarter" idx="10"/>
          </p:nvPr>
        </p:nvSpPr>
        <p:spPr>
          <a:xfrm>
            <a:off x="1485900" y="312738"/>
            <a:ext cx="495300" cy="441325"/>
          </a:xfrm>
        </p:spPr>
        <p:txBody>
          <a:bodyPr/>
          <a:lstStyle>
            <a:lvl1pPr>
              <a:defRPr>
                <a:solidFill>
                  <a:schemeClr val="accent3">
                    <a:shade val="75000"/>
                  </a:schemeClr>
                </a:solidFill>
              </a:defRPr>
            </a:lvl1pPr>
          </a:lstStyle>
          <a:p>
            <a:pPr>
              <a:defRPr/>
            </a:pPr>
            <a:fld id="{9ED0B57A-86C0-4724-9836-1B40D54B9268}" type="slidenum">
              <a:rPr lang="es-ES"/>
              <a:pPr>
                <a:defRPr/>
              </a:pPr>
              <a:t>‹Nº›</a:t>
            </a:fld>
            <a:endParaRPr lang="es-ES"/>
          </a:p>
        </p:txBody>
      </p:sp>
      <p:sp>
        <p:nvSpPr>
          <p:cNvPr id="17" name="4 Marcador de fecha"/>
          <p:cNvSpPr>
            <a:spLocks noGrp="1"/>
          </p:cNvSpPr>
          <p:nvPr>
            <p:ph type="dt" sz="half" idx="11"/>
          </p:nvPr>
        </p:nvSpPr>
        <p:spPr/>
        <p:txBody>
          <a:bodyPr/>
          <a:lstStyle>
            <a:lvl1pPr>
              <a:defRPr/>
            </a:lvl1pPr>
          </a:lstStyle>
          <a:p>
            <a:pPr>
              <a:defRPr/>
            </a:pPr>
            <a:endParaRPr lang="es-ES"/>
          </a:p>
        </p:txBody>
      </p:sp>
      <p:sp>
        <p:nvSpPr>
          <p:cNvPr id="18" name="5 Marcador de pie de página"/>
          <p:cNvSpPr>
            <a:spLocks noGrp="1"/>
          </p:cNvSpPr>
          <p:nvPr>
            <p:ph type="ftr" sz="quarter" idx="12"/>
          </p:nvPr>
        </p:nvSpPr>
        <p:spPr>
          <a:xfrm>
            <a:off x="327025" y="6410325"/>
            <a:ext cx="3665538" cy="366713"/>
          </a:xfrm>
        </p:spPr>
        <p:txBody>
          <a:bodyPr/>
          <a:lstStyle>
            <a:lvl1pPr>
              <a:defRPr/>
            </a:lvl1pPr>
          </a:lstStyle>
          <a:p>
            <a:pPr>
              <a:defRPr/>
            </a:pPr>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5" name="4 Conector recto"/>
          <p:cNvSpPr>
            <a:spLocks noChangeShapeType="1"/>
          </p:cNvSpPr>
          <p:nvPr/>
        </p:nvSpPr>
        <p:spPr bwMode="auto">
          <a:xfrm>
            <a:off x="165100" y="533400"/>
            <a:ext cx="95694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p>
        </p:txBody>
      </p:sp>
      <p:sp>
        <p:nvSpPr>
          <p:cNvPr id="6" name="5 Rectángulo"/>
          <p:cNvSpPr>
            <a:spLocks noChangeArrowheads="1"/>
          </p:cNvSpPr>
          <p:nvPr/>
        </p:nvSpPr>
        <p:spPr bwMode="white">
          <a:xfrm>
            <a:off x="0" y="6705600"/>
            <a:ext cx="9906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7" name="6 Rectángulo"/>
          <p:cNvSpPr>
            <a:spLocks noChangeArrowheads="1"/>
          </p:cNvSpPr>
          <p:nvPr/>
        </p:nvSpPr>
        <p:spPr bwMode="white">
          <a:xfrm>
            <a:off x="9740900" y="0"/>
            <a:ext cx="1651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8" name="7 Rectángulo"/>
          <p:cNvSpPr>
            <a:spLocks noChangeArrowheads="1"/>
          </p:cNvSpPr>
          <p:nvPr/>
        </p:nvSpPr>
        <p:spPr bwMode="white">
          <a:xfrm>
            <a:off x="0" y="0"/>
            <a:ext cx="9906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9" name="8 Rectángulo"/>
          <p:cNvSpPr>
            <a:spLocks noChangeArrowheads="1"/>
          </p:cNvSpPr>
          <p:nvPr/>
        </p:nvSpPr>
        <p:spPr bwMode="white">
          <a:xfrm>
            <a:off x="0" y="0"/>
            <a:ext cx="1651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dirty="0"/>
          </a:p>
        </p:txBody>
      </p:sp>
      <p:sp>
        <p:nvSpPr>
          <p:cNvPr id="10" name="9 Rectángulo"/>
          <p:cNvSpPr>
            <a:spLocks noChangeArrowheads="1"/>
          </p:cNvSpPr>
          <p:nvPr/>
        </p:nvSpPr>
        <p:spPr bwMode="auto">
          <a:xfrm>
            <a:off x="165100" y="152400"/>
            <a:ext cx="95694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1" name="10 Rectángulo"/>
          <p:cNvSpPr/>
          <p:nvPr/>
        </p:nvSpPr>
        <p:spPr>
          <a:xfrm>
            <a:off x="165100" y="609600"/>
            <a:ext cx="29718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2" name="11 Rectángulo"/>
          <p:cNvSpPr>
            <a:spLocks noChangeArrowheads="1"/>
          </p:cNvSpPr>
          <p:nvPr/>
        </p:nvSpPr>
        <p:spPr bwMode="auto">
          <a:xfrm>
            <a:off x="165100" y="155575"/>
            <a:ext cx="95694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13" name="12 Elipse"/>
          <p:cNvSpPr/>
          <p:nvPr/>
        </p:nvSpPr>
        <p:spPr>
          <a:xfrm>
            <a:off x="1403350" y="228600"/>
            <a:ext cx="6604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 name="13 Elipse"/>
          <p:cNvSpPr/>
          <p:nvPr/>
        </p:nvSpPr>
        <p:spPr>
          <a:xfrm>
            <a:off x="1504950" y="323850"/>
            <a:ext cx="4572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5" name="14 Rectángulo"/>
          <p:cNvSpPr>
            <a:spLocks noChangeArrowheads="1"/>
          </p:cNvSpPr>
          <p:nvPr/>
        </p:nvSpPr>
        <p:spPr bwMode="auto">
          <a:xfrm>
            <a:off x="161925" y="6388100"/>
            <a:ext cx="95694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2" name="1 Título"/>
          <p:cNvSpPr>
            <a:spLocks noGrp="1"/>
          </p:cNvSpPr>
          <p:nvPr>
            <p:ph type="title"/>
          </p:nvPr>
        </p:nvSpPr>
        <p:spPr>
          <a:xfrm>
            <a:off x="3250406" y="5029200"/>
            <a:ext cx="6356350" cy="1219200"/>
          </a:xfrm>
        </p:spPr>
        <p:txBody>
          <a:bodyPr anchor="t">
            <a:noAutofit/>
          </a:bodyPr>
          <a:lstStyle>
            <a:lvl1pPr algn="l">
              <a:buNone/>
              <a:defRPr sz="2400" b="1">
                <a:solidFill>
                  <a:schemeClr val="tx2"/>
                </a:solidFill>
              </a:defRPr>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3250406" y="609600"/>
            <a:ext cx="6356350" cy="4267200"/>
          </a:xfrm>
        </p:spPr>
        <p:txBody>
          <a:bodyPr>
            <a:normAutofit/>
          </a:bodyPr>
          <a:lstStyle>
            <a:lvl1pPr marL="0" indent="0">
              <a:buNone/>
              <a:defRPr sz="3200"/>
            </a:lvl1pPr>
          </a:lstStyle>
          <a:p>
            <a:pPr lvl="0"/>
            <a:r>
              <a:rPr lang="es-ES" noProof="0" smtClean="0"/>
              <a:t>Haga clic en el icono para agregar una imagen</a:t>
            </a:r>
            <a:endParaRPr lang="en-US" noProof="0" dirty="0"/>
          </a:p>
        </p:txBody>
      </p:sp>
      <p:sp>
        <p:nvSpPr>
          <p:cNvPr id="4" name="3 Marcador de texto"/>
          <p:cNvSpPr>
            <a:spLocks noGrp="1"/>
          </p:cNvSpPr>
          <p:nvPr>
            <p:ph type="body" sz="half" idx="2"/>
          </p:nvPr>
        </p:nvSpPr>
        <p:spPr>
          <a:xfrm>
            <a:off x="412750" y="990600"/>
            <a:ext cx="26416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s-ES" smtClean="0"/>
              <a:t>Haga clic para modificar el estilo de texto del patrón</a:t>
            </a:r>
          </a:p>
        </p:txBody>
      </p:sp>
      <p:sp>
        <p:nvSpPr>
          <p:cNvPr id="16" name="6 Marcador de número de diapositiva"/>
          <p:cNvSpPr>
            <a:spLocks noGrp="1"/>
          </p:cNvSpPr>
          <p:nvPr>
            <p:ph type="sldNum" sz="quarter" idx="10"/>
          </p:nvPr>
        </p:nvSpPr>
        <p:spPr>
          <a:xfrm>
            <a:off x="1485900" y="312738"/>
            <a:ext cx="495300" cy="441325"/>
          </a:xfrm>
        </p:spPr>
        <p:txBody>
          <a:bodyPr/>
          <a:lstStyle>
            <a:lvl1pPr>
              <a:defRPr/>
            </a:lvl1pPr>
          </a:lstStyle>
          <a:p>
            <a:pPr>
              <a:defRPr/>
            </a:pPr>
            <a:fld id="{80CD53EE-F734-41C0-8581-51C26E7E4018}" type="slidenum">
              <a:rPr lang="es-ES"/>
              <a:pPr>
                <a:defRPr/>
              </a:pPr>
              <a:t>‹Nº›</a:t>
            </a:fld>
            <a:endParaRPr lang="es-ES"/>
          </a:p>
        </p:txBody>
      </p:sp>
      <p:sp>
        <p:nvSpPr>
          <p:cNvPr id="17" name="4 Marcador de fecha"/>
          <p:cNvSpPr>
            <a:spLocks noGrp="1"/>
          </p:cNvSpPr>
          <p:nvPr>
            <p:ph type="dt" sz="half" idx="11"/>
          </p:nvPr>
        </p:nvSpPr>
        <p:spPr>
          <a:xfrm>
            <a:off x="6270625" y="6405563"/>
            <a:ext cx="3298825" cy="365125"/>
          </a:xfrm>
        </p:spPr>
        <p:txBody>
          <a:bodyPr/>
          <a:lstStyle>
            <a:lvl1pPr>
              <a:defRPr/>
            </a:lvl1pPr>
          </a:lstStyle>
          <a:p>
            <a:pPr>
              <a:defRPr/>
            </a:pPr>
            <a:endParaRPr lang="es-ES"/>
          </a:p>
        </p:txBody>
      </p:sp>
      <p:sp>
        <p:nvSpPr>
          <p:cNvPr id="18" name="5 Marcador de pie de página"/>
          <p:cNvSpPr>
            <a:spLocks noGrp="1"/>
          </p:cNvSpPr>
          <p:nvPr>
            <p:ph type="ftr" sz="quarter" idx="12"/>
          </p:nvPr>
        </p:nvSpPr>
        <p:spPr>
          <a:xfrm>
            <a:off x="327025" y="6410325"/>
            <a:ext cx="3883025" cy="366713"/>
          </a:xfrm>
        </p:spPr>
        <p:txBody>
          <a:bodyPr/>
          <a:lstStyle>
            <a:lvl1pPr>
              <a:defRPr/>
            </a:lvl1pPr>
          </a:lstStyle>
          <a:p>
            <a:pPr>
              <a:defRPr/>
            </a:pPr>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16 Rectángulo"/>
          <p:cNvSpPr>
            <a:spLocks noChangeArrowheads="1"/>
          </p:cNvSpPr>
          <p:nvPr/>
        </p:nvSpPr>
        <p:spPr bwMode="white">
          <a:xfrm>
            <a:off x="0" y="6705600"/>
            <a:ext cx="9906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6" name="15 Rectángulo"/>
          <p:cNvSpPr>
            <a:spLocks noChangeArrowheads="1"/>
          </p:cNvSpPr>
          <p:nvPr/>
        </p:nvSpPr>
        <p:spPr bwMode="white">
          <a:xfrm>
            <a:off x="0" y="0"/>
            <a:ext cx="9906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8" name="17 Rectángulo"/>
          <p:cNvSpPr>
            <a:spLocks noChangeArrowheads="1"/>
          </p:cNvSpPr>
          <p:nvPr/>
        </p:nvSpPr>
        <p:spPr bwMode="white">
          <a:xfrm>
            <a:off x="0" y="0"/>
            <a:ext cx="1651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9" name="18 Rectángulo"/>
          <p:cNvSpPr>
            <a:spLocks noChangeArrowheads="1"/>
          </p:cNvSpPr>
          <p:nvPr/>
        </p:nvSpPr>
        <p:spPr bwMode="white">
          <a:xfrm>
            <a:off x="9740900" y="0"/>
            <a:ext cx="1651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9" name="8 Rectángulo"/>
          <p:cNvSpPr>
            <a:spLocks noChangeArrowheads="1"/>
          </p:cNvSpPr>
          <p:nvPr/>
        </p:nvSpPr>
        <p:spPr bwMode="auto">
          <a:xfrm>
            <a:off x="161925" y="6388100"/>
            <a:ext cx="95694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4" name="13 Marcador de fecha"/>
          <p:cNvSpPr>
            <a:spLocks noGrp="1"/>
          </p:cNvSpPr>
          <p:nvPr>
            <p:ph type="dt" sz="half" idx="2"/>
          </p:nvPr>
        </p:nvSpPr>
        <p:spPr>
          <a:xfrm>
            <a:off x="6273800" y="6405563"/>
            <a:ext cx="3298825" cy="365125"/>
          </a:xfrm>
          <a:prstGeom prst="rect">
            <a:avLst/>
          </a:prstGeom>
        </p:spPr>
        <p:txBody>
          <a:bodyPr vert="horz"/>
          <a:lstStyle>
            <a:lvl1pPr algn="r" eaLnBrk="1" latinLnBrk="0" hangingPunct="1">
              <a:defRPr kumimoji="0" sz="1400">
                <a:solidFill>
                  <a:srgbClr val="FFFFFF"/>
                </a:solidFill>
              </a:defRPr>
            </a:lvl1pPr>
          </a:lstStyle>
          <a:p>
            <a:pPr>
              <a:defRPr/>
            </a:pPr>
            <a:endParaRPr lang="es-ES"/>
          </a:p>
        </p:txBody>
      </p:sp>
      <p:sp>
        <p:nvSpPr>
          <p:cNvPr id="3" name="2 Marcador de pie de página"/>
          <p:cNvSpPr>
            <a:spLocks noGrp="1"/>
          </p:cNvSpPr>
          <p:nvPr>
            <p:ph type="ftr" sz="quarter" idx="3"/>
          </p:nvPr>
        </p:nvSpPr>
        <p:spPr>
          <a:xfrm>
            <a:off x="330200" y="6410325"/>
            <a:ext cx="3879850" cy="366713"/>
          </a:xfrm>
          <a:prstGeom prst="rect">
            <a:avLst/>
          </a:prstGeom>
        </p:spPr>
        <p:txBody>
          <a:bodyPr vert="horz"/>
          <a:lstStyle>
            <a:lvl1pPr algn="l" eaLnBrk="1" latinLnBrk="0" hangingPunct="1">
              <a:defRPr kumimoji="0" sz="1200">
                <a:solidFill>
                  <a:srgbClr val="FFFFFF"/>
                </a:solidFill>
              </a:defRPr>
            </a:lvl1pPr>
          </a:lstStyle>
          <a:p>
            <a:pPr>
              <a:defRPr/>
            </a:pPr>
            <a:endParaRPr lang="es-ES"/>
          </a:p>
        </p:txBody>
      </p:sp>
      <p:sp>
        <p:nvSpPr>
          <p:cNvPr id="8" name="7 Rectángulo"/>
          <p:cNvSpPr>
            <a:spLocks noChangeArrowheads="1"/>
          </p:cNvSpPr>
          <p:nvPr/>
        </p:nvSpPr>
        <p:spPr bwMode="auto">
          <a:xfrm>
            <a:off x="165100" y="155575"/>
            <a:ext cx="95694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10" name="9 Conector recto"/>
          <p:cNvSpPr>
            <a:spLocks noChangeShapeType="1"/>
          </p:cNvSpPr>
          <p:nvPr/>
        </p:nvSpPr>
        <p:spPr bwMode="auto">
          <a:xfrm>
            <a:off x="165100" y="1276350"/>
            <a:ext cx="95694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p>
        </p:txBody>
      </p:sp>
      <p:sp>
        <p:nvSpPr>
          <p:cNvPr id="12" name="11 Elipse"/>
          <p:cNvSpPr/>
          <p:nvPr/>
        </p:nvSpPr>
        <p:spPr>
          <a:xfrm>
            <a:off x="4622800" y="955675"/>
            <a:ext cx="6604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5" name="14 Elipse"/>
          <p:cNvSpPr/>
          <p:nvPr/>
        </p:nvSpPr>
        <p:spPr>
          <a:xfrm>
            <a:off x="4724400" y="1050925"/>
            <a:ext cx="4572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3" name="22 Marcador de número de diapositiva"/>
          <p:cNvSpPr>
            <a:spLocks noGrp="1"/>
          </p:cNvSpPr>
          <p:nvPr>
            <p:ph type="sldNum" sz="quarter" idx="4"/>
          </p:nvPr>
        </p:nvSpPr>
        <p:spPr>
          <a:xfrm>
            <a:off x="4705350" y="1039813"/>
            <a:ext cx="4953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a:defRPr/>
            </a:pPr>
            <a:fld id="{1601A80F-93BE-4352-9BE9-4D7EAF7D45A3}" type="slidenum">
              <a:rPr lang="es-ES"/>
              <a:pPr>
                <a:defRPr/>
              </a:pPr>
              <a:t>‹Nº›</a:t>
            </a:fld>
            <a:endParaRPr lang="es-ES"/>
          </a:p>
        </p:txBody>
      </p:sp>
      <p:sp>
        <p:nvSpPr>
          <p:cNvPr id="5134" name="21 Marcador de título"/>
          <p:cNvSpPr>
            <a:spLocks noGrp="1"/>
          </p:cNvSpPr>
          <p:nvPr>
            <p:ph type="title"/>
          </p:nvPr>
        </p:nvSpPr>
        <p:spPr bwMode="auto">
          <a:xfrm>
            <a:off x="327025" y="228600"/>
            <a:ext cx="92456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s-ES" smtClean="0"/>
              <a:t>Haga clic para modificar el estilo de título del patrón</a:t>
            </a:r>
            <a:endParaRPr lang="en-US" smtClean="0"/>
          </a:p>
        </p:txBody>
      </p:sp>
      <p:sp>
        <p:nvSpPr>
          <p:cNvPr id="5135" name="12 Marcador de texto"/>
          <p:cNvSpPr>
            <a:spLocks noGrp="1"/>
          </p:cNvSpPr>
          <p:nvPr>
            <p:ph type="body" idx="1"/>
          </p:nvPr>
        </p:nvSpPr>
        <p:spPr bwMode="auto">
          <a:xfrm>
            <a:off x="327025" y="1524000"/>
            <a:ext cx="92456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notesSlide" Target="../notesSlides/notesSlide1.xml"/><Relationship Id="rId7" Type="http://schemas.openxmlformats.org/officeDocument/2006/relationships/image" Target="../media/image63.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62.png"/><Relationship Id="rId10" Type="http://schemas.openxmlformats.org/officeDocument/2006/relationships/image" Target="../media/image66.jpeg"/><Relationship Id="rId4" Type="http://schemas.openxmlformats.org/officeDocument/2006/relationships/image" Target="../media/image61.jpeg"/><Relationship Id="rId9"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67.jpeg"/><Relationship Id="rId4" Type="http://schemas.openxmlformats.org/officeDocument/2006/relationships/image" Target="../media/image39.jpeg"/></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67.jpeg"/><Relationship Id="rId4" Type="http://schemas.openxmlformats.org/officeDocument/2006/relationships/image" Target="../media/image39.jpeg"/></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67.jpeg"/><Relationship Id="rId4" Type="http://schemas.openxmlformats.org/officeDocument/2006/relationships/image" Target="../media/image39.jpeg"/></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67.jpeg"/><Relationship Id="rId4" Type="http://schemas.openxmlformats.org/officeDocument/2006/relationships/image" Target="../media/image39.jpeg"/></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67.jpeg"/><Relationship Id="rId4" Type="http://schemas.openxmlformats.org/officeDocument/2006/relationships/image" Target="../media/image39.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67.jpeg"/><Relationship Id="rId4" Type="http://schemas.openxmlformats.org/officeDocument/2006/relationships/image" Target="../media/image39.jpeg"/></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5" Type="http://schemas.openxmlformats.org/officeDocument/2006/relationships/image" Target="../media/image72.jpeg"/><Relationship Id="rId4" Type="http://schemas.openxmlformats.org/officeDocument/2006/relationships/image" Target="../media/image71.jpeg"/></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5" Type="http://schemas.openxmlformats.org/officeDocument/2006/relationships/image" Target="../media/image74.jpeg"/><Relationship Id="rId4" Type="http://schemas.openxmlformats.org/officeDocument/2006/relationships/image" Target="../media/image73.jpeg"/></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39.jpeg"/></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5" Type="http://schemas.openxmlformats.org/officeDocument/2006/relationships/image" Target="../media/image72.jpeg"/><Relationship Id="rId4" Type="http://schemas.openxmlformats.org/officeDocument/2006/relationships/image" Target="../media/image71.jpeg"/></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2" name="Picture 4" descr="tapa1"/>
          <p:cNvPicPr>
            <a:picLocks noChangeAspect="1" noChangeArrowheads="1"/>
          </p:cNvPicPr>
          <p:nvPr/>
        </p:nvPicPr>
        <p:blipFill>
          <a:blip r:embed="rId2" cstate="email"/>
          <a:srcRect/>
          <a:stretch>
            <a:fillRect/>
          </a:stretch>
        </p:blipFill>
        <p:spPr bwMode="auto">
          <a:xfrm>
            <a:off x="0" y="0"/>
            <a:ext cx="9906000" cy="6858000"/>
          </a:xfrm>
          <a:prstGeom prst="rect">
            <a:avLst/>
          </a:prstGeom>
          <a:noFill/>
          <a:ln w="9525">
            <a:noFill/>
            <a:miter lim="800000"/>
            <a:headEnd/>
            <a:tailEnd/>
          </a:ln>
        </p:spPr>
      </p:pic>
      <p:pic>
        <p:nvPicPr>
          <p:cNvPr id="2053" name="Picture 5" descr="tapa2"/>
          <p:cNvPicPr>
            <a:picLocks noChangeAspect="1" noChangeArrowheads="1"/>
          </p:cNvPicPr>
          <p:nvPr/>
        </p:nvPicPr>
        <p:blipFill>
          <a:blip r:embed="rId3" cstate="email"/>
          <a:srcRect/>
          <a:stretch>
            <a:fillRect/>
          </a:stretch>
        </p:blipFill>
        <p:spPr bwMode="auto">
          <a:xfrm>
            <a:off x="0" y="3068638"/>
            <a:ext cx="9906000" cy="720725"/>
          </a:xfrm>
          <a:prstGeom prst="rect">
            <a:avLst/>
          </a:prstGeom>
          <a:noFill/>
          <a:ln w="9525">
            <a:noFill/>
            <a:miter lim="800000"/>
            <a:headEnd/>
            <a:tailEnd/>
          </a:ln>
        </p:spPr>
      </p:pic>
      <p:pic>
        <p:nvPicPr>
          <p:cNvPr id="2057" name="Picture 9" descr="tapa4"/>
          <p:cNvPicPr>
            <a:picLocks noChangeAspect="1" noChangeArrowheads="1"/>
          </p:cNvPicPr>
          <p:nvPr/>
        </p:nvPicPr>
        <p:blipFill>
          <a:blip r:embed="rId4" cstate="email"/>
          <a:srcRect/>
          <a:stretch>
            <a:fillRect/>
          </a:stretch>
        </p:blipFill>
        <p:spPr bwMode="auto">
          <a:xfrm>
            <a:off x="0" y="0"/>
            <a:ext cx="9906000" cy="2908300"/>
          </a:xfrm>
          <a:prstGeom prst="rect">
            <a:avLst/>
          </a:prstGeom>
          <a:noFill/>
          <a:ln w="9525">
            <a:noFill/>
            <a:miter lim="800000"/>
            <a:headEnd/>
            <a:tailEnd/>
          </a:ln>
        </p:spPr>
      </p:pic>
      <p:pic>
        <p:nvPicPr>
          <p:cNvPr id="2059" name="Picture 11" descr="tapa5"/>
          <p:cNvPicPr>
            <a:picLocks noChangeAspect="1" noChangeArrowheads="1"/>
          </p:cNvPicPr>
          <p:nvPr/>
        </p:nvPicPr>
        <p:blipFill>
          <a:blip r:embed="rId5" cstate="email"/>
          <a:srcRect/>
          <a:stretch>
            <a:fillRect/>
          </a:stretch>
        </p:blipFill>
        <p:spPr bwMode="auto">
          <a:xfrm>
            <a:off x="0" y="4005263"/>
            <a:ext cx="9906000" cy="2852737"/>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2000"/>
                                        <p:tgtEl>
                                          <p:spTgt spid="205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053"/>
                                        </p:tgtEl>
                                        <p:attrNameLst>
                                          <p:attrName>style.visibility</p:attrName>
                                        </p:attrNameLst>
                                      </p:cBhvr>
                                      <p:to>
                                        <p:strVal val="visible"/>
                                      </p:to>
                                    </p:set>
                                    <p:animEffect transition="in" filter="fade">
                                      <p:cBhvr>
                                        <p:cTn id="11" dur="1000"/>
                                        <p:tgtEl>
                                          <p:spTgt spid="2053"/>
                                        </p:tgtEl>
                                      </p:cBhvr>
                                    </p:animEffect>
                                  </p:childTnLst>
                                </p:cTn>
                              </p:par>
                            </p:childTnLst>
                          </p:cTn>
                        </p:par>
                        <p:par>
                          <p:cTn id="12" fill="hold">
                            <p:stCondLst>
                              <p:cond delay="3000"/>
                            </p:stCondLst>
                            <p:childTnLst>
                              <p:par>
                                <p:cTn id="13" presetID="22" presetClass="entr" presetSubtype="4" fill="hold" nodeType="afterEffect">
                                  <p:stCondLst>
                                    <p:cond delay="0"/>
                                  </p:stCondLst>
                                  <p:childTnLst>
                                    <p:set>
                                      <p:cBhvr>
                                        <p:cTn id="14" dur="1" fill="hold">
                                          <p:stCondLst>
                                            <p:cond delay="0"/>
                                          </p:stCondLst>
                                        </p:cTn>
                                        <p:tgtEl>
                                          <p:spTgt spid="2057"/>
                                        </p:tgtEl>
                                        <p:attrNameLst>
                                          <p:attrName>style.visibility</p:attrName>
                                        </p:attrNameLst>
                                      </p:cBhvr>
                                      <p:to>
                                        <p:strVal val="visible"/>
                                      </p:to>
                                    </p:set>
                                    <p:animEffect transition="in" filter="wipe(down)">
                                      <p:cBhvr>
                                        <p:cTn id="15" dur="1000"/>
                                        <p:tgtEl>
                                          <p:spTgt spid="2057"/>
                                        </p:tgtEl>
                                      </p:cBhvr>
                                    </p:animEffect>
                                  </p:childTnLst>
                                </p:cTn>
                              </p:par>
                            </p:childTnLst>
                          </p:cTn>
                        </p:par>
                        <p:par>
                          <p:cTn id="16" fill="hold">
                            <p:stCondLst>
                              <p:cond delay="4000"/>
                            </p:stCondLst>
                            <p:childTnLst>
                              <p:par>
                                <p:cTn id="17" presetID="22" presetClass="entr" presetSubtype="1" fill="hold" nodeType="afterEffect">
                                  <p:stCondLst>
                                    <p:cond delay="0"/>
                                  </p:stCondLst>
                                  <p:childTnLst>
                                    <p:set>
                                      <p:cBhvr>
                                        <p:cTn id="18" dur="1" fill="hold">
                                          <p:stCondLst>
                                            <p:cond delay="0"/>
                                          </p:stCondLst>
                                        </p:cTn>
                                        <p:tgtEl>
                                          <p:spTgt spid="2059"/>
                                        </p:tgtEl>
                                        <p:attrNameLst>
                                          <p:attrName>style.visibility</p:attrName>
                                        </p:attrNameLst>
                                      </p:cBhvr>
                                      <p:to>
                                        <p:strVal val="visible"/>
                                      </p:to>
                                    </p:set>
                                    <p:animEffect transition="in" filter="wipe(up)">
                                      <p:cBhvr>
                                        <p:cTn id="19" dur="1000"/>
                                        <p:tgtEl>
                                          <p:spTgt spid="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descr="film3-1"/>
          <p:cNvPicPr>
            <a:picLocks noChangeAspect="1" noChangeArrowheads="1"/>
          </p:cNvPicPr>
          <p:nvPr/>
        </p:nvPicPr>
        <p:blipFill>
          <a:blip r:embed="rId2" cstate="email"/>
          <a:srcRect/>
          <a:stretch>
            <a:fillRect/>
          </a:stretch>
        </p:blipFill>
        <p:spPr bwMode="auto">
          <a:xfrm>
            <a:off x="0" y="0"/>
            <a:ext cx="9906000" cy="6858000"/>
          </a:xfrm>
          <a:prstGeom prst="rect">
            <a:avLst/>
          </a:prstGeom>
          <a:noFill/>
          <a:ln w="9525">
            <a:noFill/>
            <a:miter lim="800000"/>
            <a:headEnd/>
            <a:tailEnd/>
          </a:ln>
        </p:spPr>
      </p:pic>
      <p:pic>
        <p:nvPicPr>
          <p:cNvPr id="15365" name="Picture 5" descr="filmi9-1"/>
          <p:cNvPicPr>
            <a:picLocks noChangeAspect="1" noChangeArrowheads="1"/>
          </p:cNvPicPr>
          <p:nvPr/>
        </p:nvPicPr>
        <p:blipFill>
          <a:blip r:embed="rId3" cstate="email"/>
          <a:srcRect/>
          <a:stretch>
            <a:fillRect/>
          </a:stretch>
        </p:blipFill>
        <p:spPr bwMode="auto">
          <a:xfrm>
            <a:off x="0" y="0"/>
            <a:ext cx="9906000" cy="6858000"/>
          </a:xfrm>
          <a:prstGeom prst="rect">
            <a:avLst/>
          </a:prstGeom>
          <a:noFill/>
          <a:ln w="9525">
            <a:noFill/>
            <a:miter lim="800000"/>
            <a:headEnd/>
            <a:tailEnd/>
          </a:ln>
        </p:spPr>
      </p:pic>
      <p:pic>
        <p:nvPicPr>
          <p:cNvPr id="15369" name="Picture 9" descr="Imagen3"/>
          <p:cNvPicPr>
            <a:picLocks noChangeAspect="1" noChangeArrowheads="1"/>
          </p:cNvPicPr>
          <p:nvPr/>
        </p:nvPicPr>
        <p:blipFill>
          <a:blip r:embed="rId4" cstate="email"/>
          <a:srcRect/>
          <a:stretch>
            <a:fillRect/>
          </a:stretch>
        </p:blipFill>
        <p:spPr bwMode="auto">
          <a:xfrm>
            <a:off x="-1588" y="0"/>
            <a:ext cx="9909176" cy="685800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1000"/>
                                        <p:tgtEl>
                                          <p:spTgt spid="1536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5365"/>
                                        </p:tgtEl>
                                        <p:attrNameLst>
                                          <p:attrName>style.visibility</p:attrName>
                                        </p:attrNameLst>
                                      </p:cBhvr>
                                      <p:to>
                                        <p:strVal val="visible"/>
                                      </p:to>
                                    </p:set>
                                    <p:animEffect transition="in" filter="fade">
                                      <p:cBhvr>
                                        <p:cTn id="11" dur="1000"/>
                                        <p:tgtEl>
                                          <p:spTgt spid="15365"/>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15369"/>
                                        </p:tgtEl>
                                        <p:attrNameLst>
                                          <p:attrName>style.visibility</p:attrName>
                                        </p:attrNameLst>
                                      </p:cBhvr>
                                      <p:to>
                                        <p:strVal val="visible"/>
                                      </p:to>
                                    </p:set>
                                    <p:animEffect transition="in" filter="wipe(up)">
                                      <p:cBhvr>
                                        <p:cTn id="15" dur="2000"/>
                                        <p:tgtEl>
                                          <p:spTgt spid="15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81" name="Picture 5"/>
          <p:cNvPicPr>
            <a:picLocks noChangeAspect="1" noChangeArrowheads="1"/>
          </p:cNvPicPr>
          <p:nvPr/>
        </p:nvPicPr>
        <p:blipFill>
          <a:blip r:embed="rId2" cstate="email"/>
          <a:srcRect/>
          <a:stretch>
            <a:fillRect/>
          </a:stretch>
        </p:blipFill>
        <p:spPr bwMode="auto">
          <a:xfrm>
            <a:off x="0" y="-26988"/>
            <a:ext cx="9906000" cy="6807201"/>
          </a:xfrm>
          <a:prstGeom prst="rect">
            <a:avLst/>
          </a:prstGeom>
          <a:noFill/>
          <a:ln w="9525">
            <a:noFill/>
            <a:miter lim="800000"/>
            <a:headEnd/>
            <a:tailEnd/>
          </a:ln>
        </p:spPr>
      </p:pic>
      <p:sp>
        <p:nvSpPr>
          <p:cNvPr id="50182" name="Text Box 6"/>
          <p:cNvSpPr txBox="1">
            <a:spLocks noChangeArrowheads="1"/>
          </p:cNvSpPr>
          <p:nvPr/>
        </p:nvSpPr>
        <p:spPr bwMode="auto">
          <a:xfrm>
            <a:off x="2216150" y="404813"/>
            <a:ext cx="7689850" cy="1800225"/>
          </a:xfrm>
          <a:prstGeom prst="rect">
            <a:avLst/>
          </a:prstGeom>
          <a:noFill/>
          <a:ln w="9525">
            <a:noFill/>
            <a:miter lim="800000"/>
            <a:headEnd/>
            <a:tailEnd/>
          </a:ln>
          <a:effectLst>
            <a:outerShdw dist="35921" dir="2700000" algn="ctr" rotWithShape="0">
              <a:srgbClr val="080808"/>
            </a:outerShdw>
          </a:effectLst>
        </p:spPr>
        <p:txBody>
          <a:bodyPr>
            <a:spAutoFit/>
          </a:bodyPr>
          <a:lstStyle/>
          <a:p>
            <a:pPr algn="ctr">
              <a:defRPr/>
            </a:pPr>
            <a:r>
              <a:rPr lang="it-IT" sz="2800" b="1">
                <a:solidFill>
                  <a:schemeClr val="bg1"/>
                </a:solidFill>
              </a:rPr>
              <a:t>PIONERO DEL COOPERATIVISMO LOCAL</a:t>
            </a:r>
          </a:p>
          <a:p>
            <a:pPr algn="ctr">
              <a:defRPr/>
            </a:pPr>
            <a:r>
              <a:rPr lang="it-IT" sz="2800" b="1">
                <a:solidFill>
                  <a:schemeClr val="bg1"/>
                </a:solidFill>
              </a:rPr>
              <a:t>JUAN B. V. MITRI</a:t>
            </a:r>
          </a:p>
          <a:p>
            <a:pPr algn="ctr">
              <a:defRPr/>
            </a:pPr>
            <a:r>
              <a:rPr lang="it-IT" sz="2800" b="1">
                <a:solidFill>
                  <a:schemeClr val="bg1"/>
                </a:solidFill>
              </a:rPr>
              <a:t>Biografía</a:t>
            </a:r>
          </a:p>
          <a:p>
            <a:pPr algn="ctr">
              <a:defRPr/>
            </a:pPr>
            <a:endParaRPr lang="es-ES" sz="2800" b="1">
              <a:solidFill>
                <a:schemeClr val="bg1"/>
              </a:solidFill>
            </a:endParaRPr>
          </a:p>
        </p:txBody>
      </p:sp>
      <p:sp>
        <p:nvSpPr>
          <p:cNvPr id="26628" name="Text Box 7"/>
          <p:cNvSpPr txBox="1">
            <a:spLocks noChangeArrowheads="1"/>
          </p:cNvSpPr>
          <p:nvPr/>
        </p:nvSpPr>
        <p:spPr bwMode="auto">
          <a:xfrm>
            <a:off x="2557463" y="2368550"/>
            <a:ext cx="184150" cy="366713"/>
          </a:xfrm>
          <a:prstGeom prst="rect">
            <a:avLst/>
          </a:prstGeom>
          <a:noFill/>
          <a:ln w="9525">
            <a:noFill/>
            <a:miter lim="800000"/>
            <a:headEnd/>
            <a:tailEnd/>
          </a:ln>
        </p:spPr>
        <p:txBody>
          <a:bodyPr wrap="none">
            <a:spAutoFit/>
          </a:bodyPr>
          <a:lstStyle/>
          <a:p>
            <a:endParaRPr lang="es-ES"/>
          </a:p>
        </p:txBody>
      </p:sp>
      <p:sp>
        <p:nvSpPr>
          <p:cNvPr id="50185" name="Rectangle 9"/>
          <p:cNvSpPr>
            <a:spLocks noChangeArrowheads="1"/>
          </p:cNvSpPr>
          <p:nvPr/>
        </p:nvSpPr>
        <p:spPr bwMode="auto">
          <a:xfrm>
            <a:off x="2792413" y="1989138"/>
            <a:ext cx="6913562" cy="3921125"/>
          </a:xfrm>
          <a:prstGeom prst="rect">
            <a:avLst/>
          </a:prstGeom>
          <a:noFill/>
          <a:ln w="9525">
            <a:noFill/>
            <a:miter lim="800000"/>
            <a:headEnd/>
            <a:tailEnd/>
          </a:ln>
        </p:spPr>
        <p:txBody>
          <a:bodyPr>
            <a:spAutoFit/>
          </a:bodyPr>
          <a:lstStyle/>
          <a:p>
            <a:pPr>
              <a:spcBef>
                <a:spcPct val="50000"/>
              </a:spcBef>
            </a:pPr>
            <a:r>
              <a:rPr lang="es-ES" sz="1400">
                <a:solidFill>
                  <a:srgbClr val="292929"/>
                </a:solidFill>
              </a:rPr>
              <a:t>Nació en Esperanza (Provincia de Santa Fe) el 16 de febrero de 1881.</a:t>
            </a:r>
          </a:p>
          <a:p>
            <a:pPr algn="just"/>
            <a:endParaRPr lang="es-ES" sz="1400">
              <a:solidFill>
                <a:srgbClr val="292929"/>
              </a:solidFill>
            </a:endParaRPr>
          </a:p>
          <a:p>
            <a:pPr algn="just"/>
            <a:r>
              <a:rPr lang="es-ES" sz="1400">
                <a:solidFill>
                  <a:srgbClr val="292929"/>
                </a:solidFill>
              </a:rPr>
              <a:t>Llegó a Sunchales cuando la colonización se hallaba en sus comienzos, estableciéndose de inmediato en el campo propiedad de su padre.  Allí se enroló como ciudadano y en “Fortín Tostado” cumplió el servicio militar.</a:t>
            </a:r>
          </a:p>
          <a:p>
            <a:pPr algn="just"/>
            <a:endParaRPr lang="es-ES" sz="1400">
              <a:solidFill>
                <a:srgbClr val="292929"/>
              </a:solidFill>
            </a:endParaRPr>
          </a:p>
          <a:p>
            <a:pPr algn="just"/>
            <a:r>
              <a:rPr lang="es-ES" sz="1400">
                <a:solidFill>
                  <a:srgbClr val="292929"/>
                </a:solidFill>
              </a:rPr>
              <a:t>El 10 de agosto de 1905 contrajo enlace con Ana Cipolatti, de cuyo matrimonio nacieron 8 hijos.</a:t>
            </a:r>
          </a:p>
          <a:p>
            <a:pPr algn="just"/>
            <a:endParaRPr lang="es-ES" sz="1400">
              <a:solidFill>
                <a:srgbClr val="292929"/>
              </a:solidFill>
            </a:endParaRPr>
          </a:p>
          <a:p>
            <a:pPr algn="just"/>
            <a:r>
              <a:rPr lang="es-ES" sz="1400">
                <a:solidFill>
                  <a:srgbClr val="292929"/>
                </a:solidFill>
              </a:rPr>
              <a:t>Llegó el año 1928 cuando inició su acción en el movimiento cooperativo, después de sacar conclusiones que la aplicación de los principios de Rochdale eran posibles para lograr la defensa y la emancipación de los esforzados trabajadores del campo.</a:t>
            </a:r>
          </a:p>
          <a:p>
            <a:pPr algn="just"/>
            <a:endParaRPr lang="es-ES" sz="1400">
              <a:solidFill>
                <a:srgbClr val="292929"/>
              </a:solidFill>
            </a:endParaRPr>
          </a:p>
          <a:p>
            <a:pPr algn="just"/>
            <a:r>
              <a:rPr lang="es-ES" sz="1400">
                <a:solidFill>
                  <a:srgbClr val="292929"/>
                </a:solidFill>
              </a:rPr>
              <a:t>Agrupó a sus compañeros e inició la lucha en defensa del campesino para alcanzar mejores compensaciones económicas y sociales.</a:t>
            </a:r>
          </a:p>
          <a:p>
            <a:pPr algn="just"/>
            <a:endParaRPr lang="es-ES" sz="1400">
              <a:solidFill>
                <a:srgbClr val="292929"/>
              </a:solidFill>
            </a:endParaRPr>
          </a:p>
          <a:p>
            <a:pPr algn="just"/>
            <a:r>
              <a:rPr lang="es-ES" sz="1400">
                <a:solidFill>
                  <a:srgbClr val="292929"/>
                </a:solidFill>
              </a:rPr>
              <a:t>El 29 de diciembre de 1954 y cuando contaba con 73 años de edad deja de existir, una vida de ejemplar conducta moral y social, dentro y fuera del cooperativismo.</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wipe(down)">
                                      <p:cBhvr>
                                        <p:cTn id="7" dur="2000"/>
                                        <p:tgtEl>
                                          <p:spTgt spid="50181"/>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50182"/>
                                        </p:tgtEl>
                                        <p:attrNameLst>
                                          <p:attrName>style.visibility</p:attrName>
                                        </p:attrNameLst>
                                      </p:cBhvr>
                                      <p:to>
                                        <p:strVal val="visible"/>
                                      </p:to>
                                    </p:set>
                                    <p:animEffect transition="in" filter="wipe(up)">
                                      <p:cBhvr>
                                        <p:cTn id="11" dur="2000"/>
                                        <p:tgtEl>
                                          <p:spTgt spid="50182"/>
                                        </p:tgtEl>
                                      </p:cBhvr>
                                    </p:animEffect>
                                  </p:childTnLst>
                                </p:cTn>
                              </p:par>
                            </p:childTnLst>
                          </p:cTn>
                        </p:par>
                        <p:par>
                          <p:cTn id="12" fill="hold">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50185"/>
                                        </p:tgtEl>
                                        <p:attrNameLst>
                                          <p:attrName>style.visibility</p:attrName>
                                        </p:attrNameLst>
                                      </p:cBhvr>
                                      <p:to>
                                        <p:strVal val="visible"/>
                                      </p:to>
                                    </p:set>
                                    <p:animEffect transition="in" filter="wipe(up)">
                                      <p:cBhvr>
                                        <p:cTn id="15" dur="2000"/>
                                        <p:tgtEl>
                                          <p:spTgt spid="50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2" grpId="0"/>
      <p:bldP spid="5018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1" name="Picture 3"/>
          <p:cNvPicPr>
            <a:picLocks noChangeAspect="1" noChangeArrowheads="1"/>
          </p:cNvPicPr>
          <p:nvPr/>
        </p:nvPicPr>
        <p:blipFill>
          <a:blip r:embed="rId3" cstate="email"/>
          <a:srcRect/>
          <a:stretch>
            <a:fillRect/>
          </a:stretch>
        </p:blipFill>
        <p:spPr bwMode="auto">
          <a:xfrm>
            <a:off x="0" y="0"/>
            <a:ext cx="9906000" cy="6851650"/>
          </a:xfrm>
          <a:prstGeom prst="rect">
            <a:avLst/>
          </a:prstGeom>
          <a:noFill/>
          <a:ln w="9525">
            <a:noFill/>
            <a:miter lim="800000"/>
            <a:headEnd/>
            <a:tailEnd/>
          </a:ln>
        </p:spPr>
      </p:pic>
      <p:sp>
        <p:nvSpPr>
          <p:cNvPr id="53252" name="Text Box 4"/>
          <p:cNvSpPr txBox="1">
            <a:spLocks noChangeArrowheads="1"/>
          </p:cNvSpPr>
          <p:nvPr/>
        </p:nvSpPr>
        <p:spPr bwMode="auto">
          <a:xfrm>
            <a:off x="2216150" y="404813"/>
            <a:ext cx="7689850" cy="1800225"/>
          </a:xfrm>
          <a:prstGeom prst="rect">
            <a:avLst/>
          </a:prstGeom>
          <a:noFill/>
          <a:ln w="9525">
            <a:noFill/>
            <a:miter lim="800000"/>
            <a:headEnd/>
            <a:tailEnd/>
          </a:ln>
          <a:effectLst>
            <a:outerShdw dist="35921" dir="2700000" algn="ctr" rotWithShape="0">
              <a:srgbClr val="080808"/>
            </a:outerShdw>
          </a:effectLst>
        </p:spPr>
        <p:txBody>
          <a:bodyPr>
            <a:spAutoFit/>
          </a:bodyPr>
          <a:lstStyle/>
          <a:p>
            <a:pPr algn="ctr">
              <a:defRPr/>
            </a:pPr>
            <a:r>
              <a:rPr lang="it-IT" sz="2800" b="1">
                <a:solidFill>
                  <a:schemeClr val="bg1"/>
                </a:solidFill>
              </a:rPr>
              <a:t>PIONERO DEL COOPERATIVISMO LOCAL</a:t>
            </a:r>
          </a:p>
          <a:p>
            <a:pPr algn="ctr">
              <a:defRPr/>
            </a:pPr>
            <a:r>
              <a:rPr lang="it-IT" sz="2800" b="1">
                <a:solidFill>
                  <a:schemeClr val="bg1"/>
                </a:solidFill>
              </a:rPr>
              <a:t>JUAN B. V. MITRI</a:t>
            </a:r>
          </a:p>
          <a:p>
            <a:pPr algn="ctr">
              <a:defRPr/>
            </a:pPr>
            <a:r>
              <a:rPr lang="it-IT" sz="2800" b="1">
                <a:solidFill>
                  <a:schemeClr val="bg1"/>
                </a:solidFill>
              </a:rPr>
              <a:t>Reconocimientos</a:t>
            </a:r>
          </a:p>
          <a:p>
            <a:pPr algn="ctr">
              <a:defRPr/>
            </a:pPr>
            <a:endParaRPr lang="es-ES" sz="2800" b="1">
              <a:solidFill>
                <a:schemeClr val="bg1"/>
              </a:solidFill>
            </a:endParaRPr>
          </a:p>
        </p:txBody>
      </p:sp>
      <p:sp>
        <p:nvSpPr>
          <p:cNvPr id="2054" name="Text Box 5"/>
          <p:cNvSpPr txBox="1">
            <a:spLocks noChangeArrowheads="1"/>
          </p:cNvSpPr>
          <p:nvPr/>
        </p:nvSpPr>
        <p:spPr bwMode="auto">
          <a:xfrm>
            <a:off x="2557463" y="2368550"/>
            <a:ext cx="184150" cy="366713"/>
          </a:xfrm>
          <a:prstGeom prst="rect">
            <a:avLst/>
          </a:prstGeom>
          <a:noFill/>
          <a:ln w="9525">
            <a:noFill/>
            <a:miter lim="800000"/>
            <a:headEnd/>
            <a:tailEnd/>
          </a:ln>
        </p:spPr>
        <p:txBody>
          <a:bodyPr wrap="none">
            <a:spAutoFit/>
          </a:bodyPr>
          <a:lstStyle/>
          <a:p>
            <a:endParaRPr lang="es-ES"/>
          </a:p>
        </p:txBody>
      </p:sp>
      <p:sp>
        <p:nvSpPr>
          <p:cNvPr id="53254" name="Rectangle 6"/>
          <p:cNvSpPr>
            <a:spLocks noChangeArrowheads="1"/>
          </p:cNvSpPr>
          <p:nvPr/>
        </p:nvSpPr>
        <p:spPr bwMode="auto">
          <a:xfrm>
            <a:off x="2792413" y="1989138"/>
            <a:ext cx="6913562" cy="3000375"/>
          </a:xfrm>
          <a:prstGeom prst="rect">
            <a:avLst/>
          </a:prstGeom>
          <a:noFill/>
          <a:ln w="9525">
            <a:noFill/>
            <a:miter lim="800000"/>
            <a:headEnd/>
            <a:tailEnd/>
          </a:ln>
        </p:spPr>
        <p:txBody>
          <a:bodyPr>
            <a:spAutoFit/>
          </a:bodyPr>
          <a:lstStyle/>
          <a:p>
            <a:pPr>
              <a:spcBef>
                <a:spcPct val="50000"/>
              </a:spcBef>
            </a:pPr>
            <a:r>
              <a:rPr lang="es-ES" sz="1400">
                <a:solidFill>
                  <a:srgbClr val="292929"/>
                </a:solidFill>
              </a:rPr>
              <a:t>En el año 1929, fue Presidente Fundador de la Cooperativa Limitada de Tamberos de Sunchales y en el año 1938, en similar actitud, también resulta Presidente Fundador de SanCor Fábrica de Manteca.</a:t>
            </a:r>
          </a:p>
          <a:p>
            <a:pPr>
              <a:spcBef>
                <a:spcPct val="50000"/>
              </a:spcBef>
            </a:pPr>
            <a:endParaRPr lang="es-ES" sz="1400">
              <a:solidFill>
                <a:srgbClr val="292929"/>
              </a:solidFill>
            </a:endParaRPr>
          </a:p>
          <a:p>
            <a:pPr>
              <a:spcBef>
                <a:spcPct val="50000"/>
              </a:spcBef>
            </a:pPr>
            <a:r>
              <a:rPr lang="es-ES" sz="1400">
                <a:solidFill>
                  <a:srgbClr val="292929"/>
                </a:solidFill>
              </a:rPr>
              <a:t>En la actualidad, una calle y una escuela llevan su nombre. Recientemente se ha inaugurado en esa institución educativa, un busto en su homenaje y se ha creado una Cooperativa escolar que también lleva su nombre. Además, el Monumento al Cooperativismo ubicado en Avenida Irigoyen, cuenta con una placa recordatoria a su memoria. También, en la semana de la Cooperación se le entrega una medalla que lleva su nombre, en reconocimiento al alumno cooperativo de cada Institución Educativa de Sunchales.</a:t>
            </a:r>
          </a:p>
          <a:p>
            <a:pPr>
              <a:spcBef>
                <a:spcPct val="50000"/>
              </a:spcBef>
            </a:pPr>
            <a:endParaRPr lang="es-ES" sz="1400">
              <a:solidFill>
                <a:srgbClr val="292929"/>
              </a:solidFill>
            </a:endParaRPr>
          </a:p>
        </p:txBody>
      </p:sp>
      <p:graphicFrame>
        <p:nvGraphicFramePr>
          <p:cNvPr id="53256" name="Object 8"/>
          <p:cNvGraphicFramePr>
            <a:graphicFrameLocks noChangeAspect="1"/>
          </p:cNvGraphicFramePr>
          <p:nvPr/>
        </p:nvGraphicFramePr>
        <p:xfrm>
          <a:off x="776288" y="4724400"/>
          <a:ext cx="9144000" cy="1411288"/>
        </p:xfrm>
        <a:graphic>
          <a:graphicData uri="http://schemas.openxmlformats.org/presentationml/2006/ole">
            <p:oleObj spid="_x0000_s2050" name="PHOTO-PAINT" r:id="rId4" imgW="8711111" imgH="1193651" progId="">
              <p:embed/>
            </p:oleObj>
          </a:graphicData>
        </a:graphic>
      </p:graphicFrame>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wipe(down)">
                                      <p:cBhvr>
                                        <p:cTn id="7" dur="2000"/>
                                        <p:tgtEl>
                                          <p:spTgt spid="53251"/>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53252"/>
                                        </p:tgtEl>
                                        <p:attrNameLst>
                                          <p:attrName>style.visibility</p:attrName>
                                        </p:attrNameLst>
                                      </p:cBhvr>
                                      <p:to>
                                        <p:strVal val="visible"/>
                                      </p:to>
                                    </p:set>
                                    <p:animEffect transition="in" filter="wipe(up)">
                                      <p:cBhvr>
                                        <p:cTn id="11" dur="2000"/>
                                        <p:tgtEl>
                                          <p:spTgt spid="53252"/>
                                        </p:tgtEl>
                                      </p:cBhvr>
                                    </p:animEffect>
                                  </p:childTnLst>
                                </p:cTn>
                              </p:par>
                            </p:childTnLst>
                          </p:cTn>
                        </p:par>
                        <p:par>
                          <p:cTn id="12" fill="hold">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53254"/>
                                        </p:tgtEl>
                                        <p:attrNameLst>
                                          <p:attrName>style.visibility</p:attrName>
                                        </p:attrNameLst>
                                      </p:cBhvr>
                                      <p:to>
                                        <p:strVal val="visible"/>
                                      </p:to>
                                    </p:set>
                                    <p:animEffect transition="in" filter="wipe(up)">
                                      <p:cBhvr>
                                        <p:cTn id="15" dur="2000"/>
                                        <p:tgtEl>
                                          <p:spTgt spid="53254"/>
                                        </p:tgtEl>
                                      </p:cBhvr>
                                    </p:animEffect>
                                  </p:childTnLst>
                                </p:cTn>
                              </p:par>
                            </p:childTnLst>
                          </p:cTn>
                        </p:par>
                        <p:par>
                          <p:cTn id="16" fill="hold">
                            <p:stCondLst>
                              <p:cond delay="6000"/>
                            </p:stCondLst>
                            <p:childTnLst>
                              <p:par>
                                <p:cTn id="17" presetID="22" presetClass="entr" presetSubtype="2" fill="hold" nodeType="afterEffect">
                                  <p:stCondLst>
                                    <p:cond delay="0"/>
                                  </p:stCondLst>
                                  <p:childTnLst>
                                    <p:set>
                                      <p:cBhvr>
                                        <p:cTn id="18" dur="1" fill="hold">
                                          <p:stCondLst>
                                            <p:cond delay="0"/>
                                          </p:stCondLst>
                                        </p:cTn>
                                        <p:tgtEl>
                                          <p:spTgt spid="53256"/>
                                        </p:tgtEl>
                                        <p:attrNameLst>
                                          <p:attrName>style.visibility</p:attrName>
                                        </p:attrNameLst>
                                      </p:cBhvr>
                                      <p:to>
                                        <p:strVal val="visible"/>
                                      </p:to>
                                    </p:set>
                                    <p:animEffect transition="in" filter="wipe(right)">
                                      <p:cBhvr>
                                        <p:cTn id="19" dur="1000"/>
                                        <p:tgtEl>
                                          <p:spTgt spid="53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9" name="Picture 5" descr="filmi10-1"/>
          <p:cNvPicPr>
            <a:picLocks noChangeAspect="1" noChangeArrowheads="1"/>
          </p:cNvPicPr>
          <p:nvPr/>
        </p:nvPicPr>
        <p:blipFill>
          <a:blip r:embed="rId2" cstate="email"/>
          <a:srcRect/>
          <a:stretch>
            <a:fillRect/>
          </a:stretch>
        </p:blipFill>
        <p:spPr bwMode="auto">
          <a:xfrm>
            <a:off x="0" y="0"/>
            <a:ext cx="9906000" cy="6858000"/>
          </a:xfrm>
          <a:prstGeom prst="rect">
            <a:avLst/>
          </a:prstGeom>
          <a:noFill/>
          <a:ln w="9525">
            <a:noFill/>
            <a:miter lim="800000"/>
            <a:headEnd/>
            <a:tailEnd/>
          </a:ln>
        </p:spPr>
      </p:pic>
      <p:pic>
        <p:nvPicPr>
          <p:cNvPr id="16390" name="Picture 6" descr="filmi10-2"/>
          <p:cNvPicPr>
            <a:picLocks noChangeAspect="1" noChangeArrowheads="1"/>
          </p:cNvPicPr>
          <p:nvPr/>
        </p:nvPicPr>
        <p:blipFill>
          <a:blip r:embed="rId3" cstate="email"/>
          <a:srcRect/>
          <a:stretch>
            <a:fillRect/>
          </a:stretch>
        </p:blipFill>
        <p:spPr bwMode="auto">
          <a:xfrm>
            <a:off x="0" y="0"/>
            <a:ext cx="9906000" cy="6858000"/>
          </a:xfrm>
          <a:prstGeom prst="rect">
            <a:avLst/>
          </a:prstGeom>
          <a:noFill/>
          <a:ln w="9525">
            <a:noFill/>
            <a:miter lim="800000"/>
            <a:headEnd/>
            <a:tailEnd/>
          </a:ln>
        </p:spPr>
      </p:pic>
      <p:pic>
        <p:nvPicPr>
          <p:cNvPr id="16391" name="Picture 7" descr="filmi10-3"/>
          <p:cNvPicPr>
            <a:picLocks noChangeAspect="1" noChangeArrowheads="1"/>
          </p:cNvPicPr>
          <p:nvPr/>
        </p:nvPicPr>
        <p:blipFill>
          <a:blip r:embed="rId4" cstate="email"/>
          <a:srcRect/>
          <a:stretch>
            <a:fillRect/>
          </a:stretch>
        </p:blipFill>
        <p:spPr bwMode="auto">
          <a:xfrm>
            <a:off x="0" y="0"/>
            <a:ext cx="9906000" cy="685800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wipe(down)">
                                      <p:cBhvr>
                                        <p:cTn id="7" dur="1000"/>
                                        <p:tgtEl>
                                          <p:spTgt spid="1638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6390"/>
                                        </p:tgtEl>
                                        <p:attrNameLst>
                                          <p:attrName>style.visibility</p:attrName>
                                        </p:attrNameLst>
                                      </p:cBhvr>
                                      <p:to>
                                        <p:strVal val="visible"/>
                                      </p:to>
                                    </p:set>
                                    <p:animEffect transition="in" filter="fade">
                                      <p:cBhvr>
                                        <p:cTn id="11" dur="1000"/>
                                        <p:tgtEl>
                                          <p:spTgt spid="16390"/>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16391"/>
                                        </p:tgtEl>
                                        <p:attrNameLst>
                                          <p:attrName>style.visibility</p:attrName>
                                        </p:attrNameLst>
                                      </p:cBhvr>
                                      <p:to>
                                        <p:strVal val="visible"/>
                                      </p:to>
                                    </p:set>
                                    <p:animEffect transition="in" filter="wipe(up)">
                                      <p:cBhvr>
                                        <p:cTn id="15" dur="2000"/>
                                        <p:tgtEl>
                                          <p:spTgt spid="16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2" descr="filmi10-1"/>
          <p:cNvPicPr>
            <a:picLocks noChangeAspect="1" noChangeArrowheads="1"/>
          </p:cNvPicPr>
          <p:nvPr/>
        </p:nvPicPr>
        <p:blipFill>
          <a:blip r:embed="rId2" cstate="email"/>
          <a:srcRect/>
          <a:stretch>
            <a:fillRect/>
          </a:stretch>
        </p:blipFill>
        <p:spPr bwMode="auto">
          <a:xfrm>
            <a:off x="0" y="0"/>
            <a:ext cx="9906000" cy="6858000"/>
          </a:xfrm>
          <a:prstGeom prst="rect">
            <a:avLst/>
          </a:prstGeom>
          <a:noFill/>
          <a:ln w="9525">
            <a:noFill/>
            <a:miter lim="800000"/>
            <a:headEnd/>
            <a:tailEnd/>
          </a:ln>
        </p:spPr>
      </p:pic>
      <p:pic>
        <p:nvPicPr>
          <p:cNvPr id="17413" name="Picture 5" descr="filmi11-1"/>
          <p:cNvPicPr>
            <a:picLocks noChangeAspect="1" noChangeArrowheads="1"/>
          </p:cNvPicPr>
          <p:nvPr/>
        </p:nvPicPr>
        <p:blipFill>
          <a:blip r:embed="rId3" cstate="email"/>
          <a:srcRect/>
          <a:stretch>
            <a:fillRect/>
          </a:stretch>
        </p:blipFill>
        <p:spPr bwMode="auto">
          <a:xfrm>
            <a:off x="0" y="0"/>
            <a:ext cx="9906000" cy="6858000"/>
          </a:xfrm>
          <a:prstGeom prst="rect">
            <a:avLst/>
          </a:prstGeom>
          <a:noFill/>
          <a:ln w="9525">
            <a:noFill/>
            <a:miter lim="800000"/>
            <a:headEnd/>
            <a:tailEnd/>
          </a:ln>
        </p:spPr>
      </p:pic>
      <p:pic>
        <p:nvPicPr>
          <p:cNvPr id="17417" name="Picture 9" descr="Imagen2"/>
          <p:cNvPicPr>
            <a:picLocks noChangeAspect="1" noChangeArrowheads="1"/>
          </p:cNvPicPr>
          <p:nvPr/>
        </p:nvPicPr>
        <p:blipFill>
          <a:blip r:embed="rId4" cstate="email"/>
          <a:srcRect/>
          <a:stretch>
            <a:fillRect/>
          </a:stretch>
        </p:blipFill>
        <p:spPr bwMode="auto">
          <a:xfrm>
            <a:off x="0" y="-42863"/>
            <a:ext cx="9906000" cy="6856413"/>
          </a:xfrm>
          <a:prstGeom prst="rect">
            <a:avLst/>
          </a:prstGeom>
          <a:noFill/>
          <a:ln w="9525">
            <a:noFill/>
            <a:miter lim="800000"/>
            <a:headEnd/>
            <a:tailEnd/>
          </a:ln>
        </p:spPr>
      </p:pic>
      <p:sp>
        <p:nvSpPr>
          <p:cNvPr id="17415" name="Text Box 7"/>
          <p:cNvSpPr txBox="1">
            <a:spLocks noChangeArrowheads="1"/>
          </p:cNvSpPr>
          <p:nvPr/>
        </p:nvSpPr>
        <p:spPr bwMode="auto">
          <a:xfrm>
            <a:off x="6465888" y="5734050"/>
            <a:ext cx="2497137" cy="274638"/>
          </a:xfrm>
          <a:prstGeom prst="rect">
            <a:avLst/>
          </a:prstGeom>
          <a:noFill/>
          <a:ln w="9525">
            <a:noFill/>
            <a:miter lim="800000"/>
            <a:headEnd/>
            <a:tailEnd/>
          </a:ln>
        </p:spPr>
        <p:txBody>
          <a:bodyPr>
            <a:spAutoFit/>
          </a:bodyPr>
          <a:lstStyle/>
          <a:p>
            <a:pPr>
              <a:spcBef>
                <a:spcPct val="50000"/>
              </a:spcBef>
            </a:pPr>
            <a:r>
              <a:rPr lang="es-ES" sz="1200" b="1">
                <a:solidFill>
                  <a:schemeClr val="bg1"/>
                </a:solidFill>
              </a:rPr>
              <a:t>Fuente: INAES Nov./2005</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wipe(down)">
                                      <p:cBhvr>
                                        <p:cTn id="7" dur="1000"/>
                                        <p:tgtEl>
                                          <p:spTgt spid="1741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7413"/>
                                        </p:tgtEl>
                                        <p:attrNameLst>
                                          <p:attrName>style.visibility</p:attrName>
                                        </p:attrNameLst>
                                      </p:cBhvr>
                                      <p:to>
                                        <p:strVal val="visible"/>
                                      </p:to>
                                    </p:set>
                                    <p:animEffect transition="in" filter="fade">
                                      <p:cBhvr>
                                        <p:cTn id="11" dur="1000"/>
                                        <p:tgtEl>
                                          <p:spTgt spid="17413"/>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17417"/>
                                        </p:tgtEl>
                                        <p:attrNameLst>
                                          <p:attrName>style.visibility</p:attrName>
                                        </p:attrNameLst>
                                      </p:cBhvr>
                                      <p:to>
                                        <p:strVal val="visible"/>
                                      </p:to>
                                    </p:set>
                                    <p:animEffect transition="in" filter="wipe(up)">
                                      <p:cBhvr>
                                        <p:cTn id="15" dur="1000"/>
                                        <p:tgtEl>
                                          <p:spTgt spid="17417"/>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17415"/>
                                        </p:tgtEl>
                                        <p:attrNameLst>
                                          <p:attrName>style.visibility</p:attrName>
                                        </p:attrNameLst>
                                      </p:cBhvr>
                                      <p:to>
                                        <p:strVal val="visible"/>
                                      </p:to>
                                    </p:set>
                                    <p:animEffect transition="in" filter="wipe(up)">
                                      <p:cBhvr>
                                        <p:cTn id="19" dur="5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filmi10-1"/>
          <p:cNvPicPr>
            <a:picLocks noChangeAspect="1" noChangeArrowheads="1"/>
          </p:cNvPicPr>
          <p:nvPr/>
        </p:nvPicPr>
        <p:blipFill>
          <a:blip r:embed="rId2" cstate="email"/>
          <a:srcRect/>
          <a:stretch>
            <a:fillRect/>
          </a:stretch>
        </p:blipFill>
        <p:spPr bwMode="auto">
          <a:xfrm>
            <a:off x="-15552" y="0"/>
            <a:ext cx="9906000" cy="6858000"/>
          </a:xfrm>
          <a:prstGeom prst="rect">
            <a:avLst/>
          </a:prstGeom>
          <a:noFill/>
          <a:ln w="9525">
            <a:noFill/>
            <a:miter lim="800000"/>
            <a:headEnd/>
            <a:tailEnd/>
          </a:ln>
        </p:spPr>
      </p:pic>
      <p:pic>
        <p:nvPicPr>
          <p:cNvPr id="18437" name="Picture 5" descr="filmi12-1"/>
          <p:cNvPicPr>
            <a:picLocks noChangeAspect="1" noChangeArrowheads="1"/>
          </p:cNvPicPr>
          <p:nvPr/>
        </p:nvPicPr>
        <p:blipFill>
          <a:blip r:embed="rId3" cstate="email"/>
          <a:srcRect/>
          <a:stretch>
            <a:fillRect/>
          </a:stretch>
        </p:blipFill>
        <p:spPr bwMode="auto">
          <a:xfrm>
            <a:off x="-15552" y="0"/>
            <a:ext cx="9906000" cy="6858000"/>
          </a:xfrm>
          <a:prstGeom prst="rect">
            <a:avLst/>
          </a:prstGeom>
          <a:noFill/>
          <a:ln w="9525">
            <a:noFill/>
            <a:miter lim="800000"/>
            <a:headEnd/>
            <a:tailEnd/>
          </a:ln>
        </p:spPr>
      </p:pic>
      <p:pic>
        <p:nvPicPr>
          <p:cNvPr id="11" name="Picture 17"/>
          <p:cNvPicPr>
            <a:picLocks noChangeAspect="1" noChangeArrowheads="1"/>
          </p:cNvPicPr>
          <p:nvPr/>
        </p:nvPicPr>
        <p:blipFill>
          <a:blip r:embed="rId4" cstate="email"/>
          <a:srcRect/>
          <a:stretch>
            <a:fillRect/>
          </a:stretch>
        </p:blipFill>
        <p:spPr bwMode="auto">
          <a:xfrm>
            <a:off x="2504728" y="1669057"/>
            <a:ext cx="7131309" cy="4640263"/>
          </a:xfrm>
          <a:prstGeom prst="roundRect">
            <a:avLst>
              <a:gd name="adj" fmla="val 11111"/>
            </a:avLst>
          </a:prstGeom>
          <a:ln w="190500" cap="rnd">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3" name="Rectangle 20"/>
          <p:cNvSpPr>
            <a:spLocks noChangeArrowheads="1"/>
          </p:cNvSpPr>
          <p:nvPr/>
        </p:nvSpPr>
        <p:spPr bwMode="auto">
          <a:xfrm>
            <a:off x="2504728" y="5847655"/>
            <a:ext cx="6984776" cy="461665"/>
          </a:xfrm>
          <a:prstGeom prst="rect">
            <a:avLst/>
          </a:prstGeom>
          <a:noFill/>
          <a:ln w="9525">
            <a:noFill/>
            <a:miter lim="800000"/>
            <a:headEnd/>
            <a:tailEnd/>
          </a:ln>
          <a:effectLst>
            <a:outerShdw dist="35921" dir="2700000" algn="ctr" rotWithShape="0">
              <a:schemeClr val="tx1"/>
            </a:outerShdw>
          </a:effectLst>
        </p:spPr>
        <p:txBody>
          <a:bodyPr wrap="square" anchor="ctr">
            <a:spAutoFit/>
          </a:bodyPr>
          <a:lstStyle/>
          <a:p>
            <a:pPr algn="ctr">
              <a:defRPr/>
            </a:pPr>
            <a:r>
              <a:rPr lang="es-ES" sz="2400" b="1" dirty="0">
                <a:solidFill>
                  <a:schemeClr val="bg1"/>
                </a:solidFill>
              </a:rPr>
              <a:t>FUNDADA EL 21 DE SETIEMBRE DE 1979 </a:t>
            </a:r>
          </a:p>
        </p:txBody>
      </p:sp>
      <p:pic>
        <p:nvPicPr>
          <p:cNvPr id="15" name="Picture 5" descr="tapa2"/>
          <p:cNvPicPr>
            <a:picLocks noChangeAspect="1" noChangeArrowheads="1"/>
          </p:cNvPicPr>
          <p:nvPr/>
        </p:nvPicPr>
        <p:blipFill>
          <a:blip r:embed="rId5" cstate="email">
            <a:clrChange>
              <a:clrFrom>
                <a:srgbClr val="004181"/>
              </a:clrFrom>
              <a:clrTo>
                <a:srgbClr val="004181">
                  <a:alpha val="0"/>
                </a:srgbClr>
              </a:clrTo>
            </a:clrChange>
          </a:blip>
          <a:srcRect l="9293" t="-9991" r="50000"/>
          <a:stretch>
            <a:fillRect/>
          </a:stretch>
        </p:blipFill>
        <p:spPr bwMode="auto">
          <a:xfrm>
            <a:off x="4376936" y="620043"/>
            <a:ext cx="4032448" cy="792733"/>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ipe(down)">
                                      <p:cBhvr>
                                        <p:cTn id="7" dur="1000"/>
                                        <p:tgtEl>
                                          <p:spTgt spid="184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437"/>
                                        </p:tgtEl>
                                        <p:attrNameLst>
                                          <p:attrName>style.visibility</p:attrName>
                                        </p:attrNameLst>
                                      </p:cBhvr>
                                      <p:to>
                                        <p:strVal val="visible"/>
                                      </p:to>
                                    </p:set>
                                    <p:animEffect transition="in" filter="fade">
                                      <p:cBhvr>
                                        <p:cTn id="11" dur="1000"/>
                                        <p:tgtEl>
                                          <p:spTgt spid="18437"/>
                                        </p:tgtEl>
                                      </p:cBhvr>
                                    </p:animEffect>
                                  </p:childTnLst>
                                </p:cTn>
                              </p:par>
                            </p:childTnLst>
                          </p:cTn>
                        </p:par>
                        <p:par>
                          <p:cTn id="12" fill="hold">
                            <p:stCondLst>
                              <p:cond delay="2000"/>
                            </p:stCondLst>
                            <p:childTnLst>
                              <p:par>
                                <p:cTn id="13" presetID="14" presetClass="entr" presetSubtype="1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1000"/>
                                        <p:tgtEl>
                                          <p:spTgt spid="1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filmi10-1"/>
          <p:cNvPicPr>
            <a:picLocks noChangeAspect="1" noChangeArrowheads="1"/>
          </p:cNvPicPr>
          <p:nvPr/>
        </p:nvPicPr>
        <p:blipFill>
          <a:blip r:embed="rId2" cstate="email"/>
          <a:srcRect/>
          <a:stretch>
            <a:fillRect/>
          </a:stretch>
        </p:blipFill>
        <p:spPr bwMode="auto">
          <a:xfrm>
            <a:off x="-15552" y="0"/>
            <a:ext cx="9906000" cy="6858000"/>
          </a:xfrm>
          <a:prstGeom prst="rect">
            <a:avLst/>
          </a:prstGeom>
          <a:noFill/>
          <a:ln w="9525">
            <a:noFill/>
            <a:miter lim="800000"/>
            <a:headEnd/>
            <a:tailEnd/>
          </a:ln>
        </p:spPr>
      </p:pic>
      <p:pic>
        <p:nvPicPr>
          <p:cNvPr id="18437" name="Picture 5" descr="filmi12-1"/>
          <p:cNvPicPr>
            <a:picLocks noChangeAspect="1" noChangeArrowheads="1"/>
          </p:cNvPicPr>
          <p:nvPr/>
        </p:nvPicPr>
        <p:blipFill>
          <a:blip r:embed="rId3" cstate="email"/>
          <a:srcRect/>
          <a:stretch>
            <a:fillRect/>
          </a:stretch>
        </p:blipFill>
        <p:spPr bwMode="auto">
          <a:xfrm>
            <a:off x="-15552" y="0"/>
            <a:ext cx="9906000" cy="6858000"/>
          </a:xfrm>
          <a:prstGeom prst="rect">
            <a:avLst/>
          </a:prstGeom>
          <a:noFill/>
          <a:ln w="9525">
            <a:noFill/>
            <a:miter lim="800000"/>
            <a:headEnd/>
            <a:tailEnd/>
          </a:ln>
        </p:spPr>
      </p:pic>
      <p:sp>
        <p:nvSpPr>
          <p:cNvPr id="5" name="Text Box 4"/>
          <p:cNvSpPr txBox="1">
            <a:spLocks noChangeArrowheads="1"/>
          </p:cNvSpPr>
          <p:nvPr/>
        </p:nvSpPr>
        <p:spPr bwMode="auto">
          <a:xfrm>
            <a:off x="3348361" y="529516"/>
            <a:ext cx="5621337" cy="523220"/>
          </a:xfrm>
          <a:prstGeom prst="rect">
            <a:avLst/>
          </a:prstGeom>
          <a:noFill/>
          <a:ln w="9525">
            <a:noFill/>
            <a:miter lim="800000"/>
            <a:headEnd/>
            <a:tailEnd/>
          </a:ln>
          <a:effectLst>
            <a:outerShdw dist="35921" dir="2700000" algn="ctr" rotWithShape="0">
              <a:srgbClr val="080808"/>
            </a:outerShdw>
          </a:effectLst>
        </p:spPr>
        <p:txBody>
          <a:bodyPr>
            <a:spAutoFit/>
          </a:bodyPr>
          <a:lstStyle/>
          <a:p>
            <a:pPr algn="ctr">
              <a:defRPr/>
            </a:pPr>
            <a:r>
              <a:rPr lang="es-ES" sz="2800" b="1" dirty="0" smtClean="0">
                <a:solidFill>
                  <a:schemeClr val="bg1"/>
                </a:solidFill>
                <a:latin typeface="Arial Narrow" pitchFamily="34" charset="0"/>
              </a:rPr>
              <a:t>PROPÓSITOS INSTITUCIONALES</a:t>
            </a:r>
            <a:endParaRPr lang="es-ES" sz="2800" b="1" dirty="0">
              <a:solidFill>
                <a:schemeClr val="bg1"/>
              </a:solidFill>
              <a:latin typeface="Arial Narrow" pitchFamily="34" charset="0"/>
            </a:endParaRPr>
          </a:p>
        </p:txBody>
      </p:sp>
      <p:sp>
        <p:nvSpPr>
          <p:cNvPr id="6" name="Rectangle 5"/>
          <p:cNvSpPr>
            <a:spLocks noChangeArrowheads="1"/>
          </p:cNvSpPr>
          <p:nvPr/>
        </p:nvSpPr>
        <p:spPr bwMode="auto">
          <a:xfrm>
            <a:off x="3353272" y="1696159"/>
            <a:ext cx="6120680" cy="1938992"/>
          </a:xfrm>
          <a:prstGeom prst="rect">
            <a:avLst/>
          </a:prstGeom>
          <a:noFill/>
          <a:ln w="9525">
            <a:noFill/>
            <a:miter lim="800000"/>
            <a:headEnd/>
            <a:tailEnd/>
          </a:ln>
        </p:spPr>
        <p:txBody>
          <a:bodyPr wrap="square" anchor="ctr">
            <a:spAutoFit/>
          </a:bodyPr>
          <a:lstStyle/>
          <a:p>
            <a:pPr algn="just">
              <a:tabLst>
                <a:tab pos="3175000" algn="ctr"/>
                <a:tab pos="4657725" algn="l"/>
              </a:tabLst>
            </a:pPr>
            <a:r>
              <a:rPr lang="es-ES_tradnl" sz="2000" dirty="0" smtClean="0">
                <a:solidFill>
                  <a:schemeClr val="bg1"/>
                </a:solidFill>
              </a:rPr>
              <a:t>- Fomentar el espíritu de solidaridad entre sus asociados y cumplir con el fin de crear una conciencia cooperativa ejecutando programas de difusión y educación cooperativa.</a:t>
            </a:r>
            <a:endParaRPr lang="es-ES_tradnl" sz="2000" dirty="0">
              <a:solidFill>
                <a:schemeClr val="bg1"/>
              </a:solidFill>
            </a:endParaRPr>
          </a:p>
          <a:p>
            <a:pPr algn="ctr">
              <a:tabLst>
                <a:tab pos="3175000" algn="ctr"/>
                <a:tab pos="4657725" algn="l"/>
              </a:tabLst>
            </a:pPr>
            <a:endParaRPr lang="es-ES" sz="2000" dirty="0">
              <a:solidFill>
                <a:schemeClr val="bg1"/>
              </a:solidFill>
            </a:endParaRPr>
          </a:p>
          <a:p>
            <a:pPr algn="ctr">
              <a:tabLst>
                <a:tab pos="3175000" algn="ctr"/>
                <a:tab pos="4657725" algn="l"/>
              </a:tabLst>
            </a:pPr>
            <a:endParaRPr lang="es-ES" sz="2000" dirty="0">
              <a:solidFill>
                <a:schemeClr val="bg1"/>
              </a:solidFill>
            </a:endParaRPr>
          </a:p>
        </p:txBody>
      </p:sp>
      <p:sp>
        <p:nvSpPr>
          <p:cNvPr id="7" name="Rectangle 5"/>
          <p:cNvSpPr>
            <a:spLocks noChangeArrowheads="1"/>
          </p:cNvSpPr>
          <p:nvPr/>
        </p:nvSpPr>
        <p:spPr bwMode="auto">
          <a:xfrm>
            <a:off x="3353272" y="3372087"/>
            <a:ext cx="6120680" cy="1323439"/>
          </a:xfrm>
          <a:prstGeom prst="rect">
            <a:avLst/>
          </a:prstGeom>
          <a:noFill/>
          <a:ln w="9525">
            <a:noFill/>
            <a:miter lim="800000"/>
            <a:headEnd/>
            <a:tailEnd/>
          </a:ln>
        </p:spPr>
        <p:txBody>
          <a:bodyPr wrap="square" anchor="ctr">
            <a:spAutoFit/>
          </a:bodyPr>
          <a:lstStyle/>
          <a:p>
            <a:pPr algn="just">
              <a:tabLst>
                <a:tab pos="3175000" algn="ctr"/>
                <a:tab pos="4657725" algn="l"/>
              </a:tabLst>
            </a:pPr>
            <a:r>
              <a:rPr lang="es-ES_tradnl" sz="2000" dirty="0" smtClean="0">
                <a:solidFill>
                  <a:schemeClr val="bg1"/>
                </a:solidFill>
              </a:rPr>
              <a:t>- Intervenir ante los poderes nacionales, provinciales y comunales en defensa de sus acciones.</a:t>
            </a:r>
            <a:endParaRPr lang="es-ES_tradnl" sz="2000" dirty="0">
              <a:solidFill>
                <a:schemeClr val="bg1"/>
              </a:solidFill>
            </a:endParaRPr>
          </a:p>
          <a:p>
            <a:pPr algn="ctr">
              <a:tabLst>
                <a:tab pos="3175000" algn="ctr"/>
                <a:tab pos="4657725" algn="l"/>
              </a:tabLst>
            </a:pPr>
            <a:endParaRPr lang="es-ES" sz="2000" dirty="0">
              <a:solidFill>
                <a:schemeClr val="bg1"/>
              </a:solidFill>
            </a:endParaRPr>
          </a:p>
          <a:p>
            <a:pPr algn="ctr">
              <a:tabLst>
                <a:tab pos="3175000" algn="ctr"/>
                <a:tab pos="4657725" algn="l"/>
              </a:tabLst>
            </a:pPr>
            <a:endParaRPr lang="es-ES" sz="2000" dirty="0">
              <a:solidFill>
                <a:schemeClr val="bg1"/>
              </a:solidFill>
            </a:endParaRPr>
          </a:p>
        </p:txBody>
      </p:sp>
      <p:sp>
        <p:nvSpPr>
          <p:cNvPr id="8" name="Rectangle 5"/>
          <p:cNvSpPr>
            <a:spLocks noChangeArrowheads="1"/>
          </p:cNvSpPr>
          <p:nvPr/>
        </p:nvSpPr>
        <p:spPr bwMode="auto">
          <a:xfrm>
            <a:off x="3353272" y="4318064"/>
            <a:ext cx="6120680" cy="1631216"/>
          </a:xfrm>
          <a:prstGeom prst="rect">
            <a:avLst/>
          </a:prstGeom>
          <a:noFill/>
          <a:ln w="9525">
            <a:noFill/>
            <a:miter lim="800000"/>
            <a:headEnd/>
            <a:tailEnd/>
          </a:ln>
        </p:spPr>
        <p:txBody>
          <a:bodyPr wrap="square" anchor="ctr">
            <a:spAutoFit/>
          </a:bodyPr>
          <a:lstStyle/>
          <a:p>
            <a:pPr algn="just">
              <a:tabLst>
                <a:tab pos="3175000" algn="ctr"/>
                <a:tab pos="4657725" algn="l"/>
              </a:tabLst>
            </a:pPr>
            <a:r>
              <a:rPr lang="es-ES_tradnl" sz="2000" dirty="0" smtClean="0">
                <a:solidFill>
                  <a:schemeClr val="bg1"/>
                </a:solidFill>
              </a:rPr>
              <a:t>- Construir, integrar y/o contribuir al funcionamiento de institutos cooperativos de enseñanza e investigación científica.</a:t>
            </a:r>
            <a:endParaRPr lang="es-ES_tradnl" sz="2000" dirty="0">
              <a:solidFill>
                <a:schemeClr val="bg1"/>
              </a:solidFill>
            </a:endParaRPr>
          </a:p>
          <a:p>
            <a:pPr algn="ctr">
              <a:tabLst>
                <a:tab pos="3175000" algn="ctr"/>
                <a:tab pos="4657725" algn="l"/>
              </a:tabLst>
            </a:pPr>
            <a:endParaRPr lang="es-ES" sz="2000" dirty="0">
              <a:solidFill>
                <a:schemeClr val="bg1"/>
              </a:solidFill>
            </a:endParaRPr>
          </a:p>
          <a:p>
            <a:pPr algn="ctr">
              <a:tabLst>
                <a:tab pos="3175000" algn="ctr"/>
                <a:tab pos="4657725" algn="l"/>
              </a:tabLst>
            </a:pPr>
            <a:endParaRPr lang="es-ES" sz="2000" dirty="0">
              <a:solidFill>
                <a:schemeClr val="bg1"/>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ipe(down)">
                                      <p:cBhvr>
                                        <p:cTn id="7" dur="1000"/>
                                        <p:tgtEl>
                                          <p:spTgt spid="184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437"/>
                                        </p:tgtEl>
                                        <p:attrNameLst>
                                          <p:attrName>style.visibility</p:attrName>
                                        </p:attrNameLst>
                                      </p:cBhvr>
                                      <p:to>
                                        <p:strVal val="visible"/>
                                      </p:to>
                                    </p:set>
                                    <p:animEffect transition="in" filter="fade">
                                      <p:cBhvr>
                                        <p:cTn id="11" dur="1000"/>
                                        <p:tgtEl>
                                          <p:spTgt spid="18437"/>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filmi10-1"/>
          <p:cNvPicPr>
            <a:picLocks noChangeAspect="1" noChangeArrowheads="1"/>
          </p:cNvPicPr>
          <p:nvPr/>
        </p:nvPicPr>
        <p:blipFill>
          <a:blip r:embed="rId2" cstate="email"/>
          <a:srcRect/>
          <a:stretch>
            <a:fillRect/>
          </a:stretch>
        </p:blipFill>
        <p:spPr bwMode="auto">
          <a:xfrm>
            <a:off x="-15552" y="0"/>
            <a:ext cx="9906000" cy="6858000"/>
          </a:xfrm>
          <a:prstGeom prst="rect">
            <a:avLst/>
          </a:prstGeom>
          <a:noFill/>
          <a:ln w="9525">
            <a:noFill/>
            <a:miter lim="800000"/>
            <a:headEnd/>
            <a:tailEnd/>
          </a:ln>
        </p:spPr>
      </p:pic>
      <p:pic>
        <p:nvPicPr>
          <p:cNvPr id="18437" name="Picture 5" descr="filmi12-1"/>
          <p:cNvPicPr>
            <a:picLocks noChangeAspect="1" noChangeArrowheads="1"/>
          </p:cNvPicPr>
          <p:nvPr/>
        </p:nvPicPr>
        <p:blipFill>
          <a:blip r:embed="rId3" cstate="email"/>
          <a:srcRect/>
          <a:stretch>
            <a:fillRect/>
          </a:stretch>
        </p:blipFill>
        <p:spPr bwMode="auto">
          <a:xfrm>
            <a:off x="0" y="0"/>
            <a:ext cx="9906000" cy="6858000"/>
          </a:xfrm>
          <a:prstGeom prst="rect">
            <a:avLst/>
          </a:prstGeom>
          <a:noFill/>
          <a:ln w="9525">
            <a:noFill/>
            <a:miter lim="800000"/>
            <a:headEnd/>
            <a:tailEnd/>
          </a:ln>
        </p:spPr>
      </p:pic>
      <p:sp>
        <p:nvSpPr>
          <p:cNvPr id="9" name="8 CuadroTexto"/>
          <p:cNvSpPr txBox="1"/>
          <p:nvPr/>
        </p:nvSpPr>
        <p:spPr>
          <a:xfrm>
            <a:off x="1784648" y="2564904"/>
            <a:ext cx="8121352" cy="2154436"/>
          </a:xfrm>
          <a:prstGeom prst="rect">
            <a:avLst/>
          </a:prstGeom>
          <a:noFill/>
        </p:spPr>
        <p:txBody>
          <a:bodyPr wrap="square" rtlCol="0">
            <a:spAutoFit/>
          </a:bodyPr>
          <a:lstStyle/>
          <a:p>
            <a:pPr algn="ctr"/>
            <a:endParaRPr lang="es-ES" dirty="0" smtClean="0"/>
          </a:p>
          <a:p>
            <a:pPr algn="ctr">
              <a:tabLst>
                <a:tab pos="3175000" algn="ctr"/>
                <a:tab pos="4657725" algn="l"/>
              </a:tabLst>
            </a:pPr>
            <a:r>
              <a:rPr lang="es-AR" sz="2000" dirty="0" smtClean="0">
                <a:solidFill>
                  <a:schemeClr val="bg1"/>
                </a:solidFill>
              </a:rPr>
              <a:t>PROMOVER EL ASOCIATIVISMO A TRAVES DE LA EDUCACION Y</a:t>
            </a:r>
            <a:endParaRPr lang="es-ES" sz="2000" dirty="0" smtClean="0">
              <a:solidFill>
                <a:schemeClr val="bg1"/>
              </a:solidFill>
            </a:endParaRPr>
          </a:p>
          <a:p>
            <a:pPr algn="ctr">
              <a:tabLst>
                <a:tab pos="3175000" algn="ctr"/>
                <a:tab pos="4657725" algn="l"/>
              </a:tabLst>
            </a:pPr>
            <a:r>
              <a:rPr lang="es-AR" sz="2000" dirty="0" smtClean="0">
                <a:solidFill>
                  <a:schemeClr val="bg1"/>
                </a:solidFill>
              </a:rPr>
              <a:t>CAPACITACION DE DIRIGENTES, JOVENES Y ADOLESCENTES,</a:t>
            </a:r>
            <a:endParaRPr lang="es-ES" sz="2000" dirty="0" smtClean="0">
              <a:solidFill>
                <a:schemeClr val="bg1"/>
              </a:solidFill>
            </a:endParaRPr>
          </a:p>
          <a:p>
            <a:pPr algn="ctr">
              <a:tabLst>
                <a:tab pos="3175000" algn="ctr"/>
                <a:tab pos="4657725" algn="l"/>
              </a:tabLst>
            </a:pPr>
            <a:r>
              <a:rPr lang="es-AR" sz="2000" dirty="0" smtClean="0">
                <a:solidFill>
                  <a:schemeClr val="bg1"/>
                </a:solidFill>
              </a:rPr>
              <a:t>CON EL OBJETIVO DE FORTALECER EL SISTEMA,</a:t>
            </a:r>
            <a:endParaRPr lang="es-ES" sz="2000" dirty="0" smtClean="0">
              <a:solidFill>
                <a:schemeClr val="bg1"/>
              </a:solidFill>
            </a:endParaRPr>
          </a:p>
          <a:p>
            <a:pPr algn="ctr">
              <a:tabLst>
                <a:tab pos="3175000" algn="ctr"/>
                <a:tab pos="4657725" algn="l"/>
              </a:tabLst>
            </a:pPr>
            <a:r>
              <a:rPr lang="es-AR" sz="2000" dirty="0" smtClean="0">
                <a:solidFill>
                  <a:schemeClr val="bg1"/>
                </a:solidFill>
              </a:rPr>
              <a:t>ASUMIENDO LA REPRESENTATIVIDAD DE SUS MIEMBROS.</a:t>
            </a:r>
            <a:endParaRPr lang="es-ES" sz="2000" dirty="0" smtClean="0">
              <a:solidFill>
                <a:schemeClr val="bg1"/>
              </a:solidFill>
            </a:endParaRPr>
          </a:p>
          <a:p>
            <a:r>
              <a:rPr lang="es-AR" dirty="0" smtClean="0"/>
              <a:t> </a:t>
            </a:r>
            <a:endParaRPr lang="es-ES" dirty="0" smtClean="0"/>
          </a:p>
          <a:p>
            <a:r>
              <a:rPr lang="es-AR" b="1" dirty="0" smtClean="0"/>
              <a:t> </a:t>
            </a:r>
            <a:endParaRPr lang="es-ES" dirty="0" smtClean="0"/>
          </a:p>
        </p:txBody>
      </p:sp>
      <p:sp>
        <p:nvSpPr>
          <p:cNvPr id="10" name="9 CuadroTexto"/>
          <p:cNvSpPr txBox="1"/>
          <p:nvPr/>
        </p:nvSpPr>
        <p:spPr>
          <a:xfrm>
            <a:off x="0" y="1692677"/>
            <a:ext cx="9705528" cy="800219"/>
          </a:xfrm>
          <a:prstGeom prst="rect">
            <a:avLst/>
          </a:prstGeom>
          <a:noFill/>
        </p:spPr>
        <p:txBody>
          <a:bodyPr wrap="square" rtlCol="0">
            <a:spAutoFit/>
          </a:bodyPr>
          <a:lstStyle/>
          <a:p>
            <a:pPr algn="ctr"/>
            <a:r>
              <a:rPr lang="es-ES" sz="2800" b="1" dirty="0" smtClean="0">
                <a:solidFill>
                  <a:schemeClr val="bg1"/>
                </a:solidFill>
                <a:latin typeface="Arial Narrow" pitchFamily="34" charset="0"/>
              </a:rPr>
              <a:t>MISION</a:t>
            </a:r>
          </a:p>
          <a:p>
            <a:endParaRPr lang="es-ES"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ipe(down)">
                                      <p:cBhvr>
                                        <p:cTn id="7" dur="1000"/>
                                        <p:tgtEl>
                                          <p:spTgt spid="184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437"/>
                                        </p:tgtEl>
                                        <p:attrNameLst>
                                          <p:attrName>style.visibility</p:attrName>
                                        </p:attrNameLst>
                                      </p:cBhvr>
                                      <p:to>
                                        <p:strVal val="visible"/>
                                      </p:to>
                                    </p:set>
                                    <p:animEffect transition="in" filter="fade">
                                      <p:cBhvr>
                                        <p:cTn id="11" dur="1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filmi10-1"/>
          <p:cNvPicPr>
            <a:picLocks noChangeAspect="1" noChangeArrowheads="1"/>
          </p:cNvPicPr>
          <p:nvPr/>
        </p:nvPicPr>
        <p:blipFill>
          <a:blip r:embed="rId2" cstate="email"/>
          <a:srcRect/>
          <a:stretch>
            <a:fillRect/>
          </a:stretch>
        </p:blipFill>
        <p:spPr bwMode="auto">
          <a:xfrm>
            <a:off x="-15552" y="0"/>
            <a:ext cx="9906000" cy="6858000"/>
          </a:xfrm>
          <a:prstGeom prst="rect">
            <a:avLst/>
          </a:prstGeom>
          <a:noFill/>
          <a:ln w="9525">
            <a:noFill/>
            <a:miter lim="800000"/>
            <a:headEnd/>
            <a:tailEnd/>
          </a:ln>
        </p:spPr>
      </p:pic>
      <p:pic>
        <p:nvPicPr>
          <p:cNvPr id="18437" name="Picture 5" descr="filmi12-1"/>
          <p:cNvPicPr>
            <a:picLocks noChangeAspect="1" noChangeArrowheads="1"/>
          </p:cNvPicPr>
          <p:nvPr/>
        </p:nvPicPr>
        <p:blipFill>
          <a:blip r:embed="rId3" cstate="email"/>
          <a:srcRect/>
          <a:stretch>
            <a:fillRect/>
          </a:stretch>
        </p:blipFill>
        <p:spPr bwMode="auto">
          <a:xfrm>
            <a:off x="0" y="0"/>
            <a:ext cx="9906000" cy="6858000"/>
          </a:xfrm>
          <a:prstGeom prst="rect">
            <a:avLst/>
          </a:prstGeom>
          <a:noFill/>
          <a:ln w="9525">
            <a:noFill/>
            <a:miter lim="800000"/>
            <a:headEnd/>
            <a:tailEnd/>
          </a:ln>
        </p:spPr>
      </p:pic>
      <p:sp>
        <p:nvSpPr>
          <p:cNvPr id="9" name="8 CuadroTexto"/>
          <p:cNvSpPr txBox="1"/>
          <p:nvPr/>
        </p:nvSpPr>
        <p:spPr>
          <a:xfrm>
            <a:off x="560512" y="2564904"/>
            <a:ext cx="9345488" cy="1938992"/>
          </a:xfrm>
          <a:prstGeom prst="rect">
            <a:avLst/>
          </a:prstGeom>
          <a:noFill/>
        </p:spPr>
        <p:txBody>
          <a:bodyPr wrap="square" rtlCol="0">
            <a:spAutoFit/>
          </a:bodyPr>
          <a:lstStyle/>
          <a:p>
            <a:pPr algn="just">
              <a:tabLst>
                <a:tab pos="3175000" algn="ctr"/>
                <a:tab pos="4657725" algn="l"/>
              </a:tabLst>
            </a:pPr>
            <a:endParaRPr lang="es-ES" sz="2000" dirty="0" smtClean="0">
              <a:solidFill>
                <a:schemeClr val="bg1"/>
              </a:solidFill>
            </a:endParaRPr>
          </a:p>
          <a:p>
            <a:pPr algn="ctr">
              <a:tabLst>
                <a:tab pos="3175000" algn="ctr"/>
                <a:tab pos="4657725" algn="l"/>
              </a:tabLst>
            </a:pPr>
            <a:r>
              <a:rPr lang="es-AR" sz="2000" dirty="0" smtClean="0">
                <a:solidFill>
                  <a:schemeClr val="bg1"/>
                </a:solidFill>
              </a:rPr>
              <a:t>SER LA MAXIMA REFERENTE NACIONAL DE INTEGRACION DE LA</a:t>
            </a:r>
            <a:endParaRPr lang="es-ES" sz="2000" dirty="0" smtClean="0">
              <a:solidFill>
                <a:schemeClr val="bg1"/>
              </a:solidFill>
            </a:endParaRPr>
          </a:p>
          <a:p>
            <a:pPr algn="ctr">
              <a:tabLst>
                <a:tab pos="3175000" algn="ctr"/>
                <a:tab pos="4657725" algn="l"/>
              </a:tabLst>
            </a:pPr>
            <a:r>
              <a:rPr lang="es-AR" sz="2000" dirty="0" smtClean="0">
                <a:solidFill>
                  <a:schemeClr val="bg1"/>
                </a:solidFill>
              </a:rPr>
              <a:t>ECONOMIA SOCIAL, GESTIONANDO EL INTERCAMBIO DE</a:t>
            </a:r>
            <a:endParaRPr lang="es-ES" sz="2000" dirty="0" smtClean="0">
              <a:solidFill>
                <a:schemeClr val="bg1"/>
              </a:solidFill>
            </a:endParaRPr>
          </a:p>
          <a:p>
            <a:pPr algn="ctr">
              <a:tabLst>
                <a:tab pos="3175000" algn="ctr"/>
                <a:tab pos="4657725" algn="l"/>
              </a:tabLst>
            </a:pPr>
            <a:r>
              <a:rPr lang="es-AR" sz="2000" dirty="0" smtClean="0">
                <a:solidFill>
                  <a:schemeClr val="bg1"/>
                </a:solidFill>
              </a:rPr>
              <a:t>EXPERIENCIAS Y CONOCIMIENTOS A NIVEL NACIONAL E INTERNACIONAL,</a:t>
            </a:r>
            <a:endParaRPr lang="es-ES" sz="2000" dirty="0" smtClean="0">
              <a:solidFill>
                <a:schemeClr val="bg1"/>
              </a:solidFill>
            </a:endParaRPr>
          </a:p>
          <a:p>
            <a:pPr algn="ctr">
              <a:tabLst>
                <a:tab pos="3175000" algn="ctr"/>
                <a:tab pos="4657725" algn="l"/>
              </a:tabLst>
            </a:pPr>
            <a:r>
              <a:rPr lang="es-AR" sz="2000" dirty="0" smtClean="0">
                <a:solidFill>
                  <a:schemeClr val="bg1"/>
                </a:solidFill>
              </a:rPr>
              <a:t>FOMENTANDO LAS COOPERATIVAS ESCOLARES Y</a:t>
            </a:r>
            <a:endParaRPr lang="es-ES" sz="2000" dirty="0" smtClean="0">
              <a:solidFill>
                <a:schemeClr val="bg1"/>
              </a:solidFill>
            </a:endParaRPr>
          </a:p>
          <a:p>
            <a:pPr algn="ctr">
              <a:tabLst>
                <a:tab pos="3175000" algn="ctr"/>
                <a:tab pos="4657725" algn="l"/>
              </a:tabLst>
            </a:pPr>
            <a:r>
              <a:rPr lang="es-AR" sz="2000" dirty="0" smtClean="0">
                <a:solidFill>
                  <a:schemeClr val="bg1"/>
                </a:solidFill>
              </a:rPr>
              <a:t>CONCIENTIZANDO A LA COMUNIDAD PARA EL CUIDADO AMBIENTAL</a:t>
            </a:r>
            <a:r>
              <a:rPr lang="es-AR" sz="2000" dirty="0" smtClean="0">
                <a:solidFill>
                  <a:schemeClr val="bg1"/>
                </a:solidFill>
              </a:rPr>
              <a:t>.</a:t>
            </a:r>
            <a:r>
              <a:rPr lang="es-AR" sz="2000" b="1" dirty="0" smtClean="0"/>
              <a:t> </a:t>
            </a:r>
            <a:endParaRPr lang="es-ES" sz="2000" dirty="0" smtClean="0"/>
          </a:p>
        </p:txBody>
      </p:sp>
      <p:sp>
        <p:nvSpPr>
          <p:cNvPr id="10" name="9 CuadroTexto"/>
          <p:cNvSpPr txBox="1"/>
          <p:nvPr/>
        </p:nvSpPr>
        <p:spPr>
          <a:xfrm>
            <a:off x="0" y="1556792"/>
            <a:ext cx="9906000" cy="800219"/>
          </a:xfrm>
          <a:prstGeom prst="rect">
            <a:avLst/>
          </a:prstGeom>
          <a:noFill/>
        </p:spPr>
        <p:txBody>
          <a:bodyPr wrap="square" rtlCol="0">
            <a:spAutoFit/>
          </a:bodyPr>
          <a:lstStyle/>
          <a:p>
            <a:pPr algn="ctr">
              <a:defRPr/>
            </a:pPr>
            <a:r>
              <a:rPr lang="es-ES" sz="2800" b="1" dirty="0" smtClean="0">
                <a:solidFill>
                  <a:schemeClr val="bg1"/>
                </a:solidFill>
                <a:latin typeface="Arial Narrow" pitchFamily="34" charset="0"/>
              </a:rPr>
              <a:t>VISION</a:t>
            </a:r>
          </a:p>
          <a:p>
            <a:endParaRPr lang="es-ES"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ipe(down)">
                                      <p:cBhvr>
                                        <p:cTn id="7" dur="1000"/>
                                        <p:tgtEl>
                                          <p:spTgt spid="184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437"/>
                                        </p:tgtEl>
                                        <p:attrNameLst>
                                          <p:attrName>style.visibility</p:attrName>
                                        </p:attrNameLst>
                                      </p:cBhvr>
                                      <p:to>
                                        <p:strVal val="visible"/>
                                      </p:to>
                                    </p:set>
                                    <p:animEffect transition="in" filter="fade">
                                      <p:cBhvr>
                                        <p:cTn id="11" dur="1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filmi10-1"/>
          <p:cNvPicPr>
            <a:picLocks noChangeAspect="1" noChangeArrowheads="1"/>
          </p:cNvPicPr>
          <p:nvPr/>
        </p:nvPicPr>
        <p:blipFill>
          <a:blip r:embed="rId2" cstate="email"/>
          <a:srcRect/>
          <a:stretch>
            <a:fillRect/>
          </a:stretch>
        </p:blipFill>
        <p:spPr bwMode="auto">
          <a:xfrm>
            <a:off x="-15552" y="0"/>
            <a:ext cx="9906000" cy="6858000"/>
          </a:xfrm>
          <a:prstGeom prst="rect">
            <a:avLst/>
          </a:prstGeom>
          <a:noFill/>
          <a:ln w="9525">
            <a:noFill/>
            <a:miter lim="800000"/>
            <a:headEnd/>
            <a:tailEnd/>
          </a:ln>
        </p:spPr>
      </p:pic>
      <p:pic>
        <p:nvPicPr>
          <p:cNvPr id="18437" name="Picture 5" descr="filmi12-1"/>
          <p:cNvPicPr>
            <a:picLocks noChangeAspect="1" noChangeArrowheads="1"/>
          </p:cNvPicPr>
          <p:nvPr/>
        </p:nvPicPr>
        <p:blipFill>
          <a:blip r:embed="rId3" cstate="email"/>
          <a:srcRect/>
          <a:stretch>
            <a:fillRect/>
          </a:stretch>
        </p:blipFill>
        <p:spPr bwMode="auto">
          <a:xfrm>
            <a:off x="0" y="-27384"/>
            <a:ext cx="9906000" cy="6858000"/>
          </a:xfrm>
          <a:prstGeom prst="rect">
            <a:avLst/>
          </a:prstGeom>
          <a:noFill/>
          <a:ln w="9525">
            <a:noFill/>
            <a:miter lim="800000"/>
            <a:headEnd/>
            <a:tailEnd/>
          </a:ln>
        </p:spPr>
      </p:pic>
      <p:sp>
        <p:nvSpPr>
          <p:cNvPr id="9" name="8 CuadroTexto"/>
          <p:cNvSpPr txBox="1"/>
          <p:nvPr/>
        </p:nvSpPr>
        <p:spPr>
          <a:xfrm>
            <a:off x="1337048" y="2780928"/>
            <a:ext cx="8568952" cy="1261884"/>
          </a:xfrm>
          <a:prstGeom prst="rect">
            <a:avLst/>
          </a:prstGeom>
          <a:noFill/>
        </p:spPr>
        <p:txBody>
          <a:bodyPr wrap="square" rtlCol="0">
            <a:spAutoFit/>
          </a:bodyPr>
          <a:lstStyle/>
          <a:p>
            <a:r>
              <a:rPr lang="es-AR" dirty="0" smtClean="0"/>
              <a:t> </a:t>
            </a:r>
            <a:endParaRPr lang="es-ES" dirty="0" smtClean="0"/>
          </a:p>
          <a:p>
            <a:r>
              <a:rPr lang="es-AR" dirty="0" smtClean="0"/>
              <a:t> </a:t>
            </a:r>
            <a:r>
              <a:rPr lang="es-AR" sz="2000" dirty="0" smtClean="0">
                <a:solidFill>
                  <a:schemeClr val="bg1"/>
                </a:solidFill>
              </a:rPr>
              <a:t>PARTICIPACION </a:t>
            </a:r>
            <a:r>
              <a:rPr lang="es-AR" sz="2000" dirty="0" smtClean="0">
                <a:solidFill>
                  <a:schemeClr val="bg1"/>
                </a:solidFill>
              </a:rPr>
              <a:t>DEMOCRATICA, SOLIDARIDAD, COOPERACION,</a:t>
            </a:r>
            <a:endParaRPr lang="es-ES" sz="2000" dirty="0" smtClean="0">
              <a:solidFill>
                <a:schemeClr val="bg1"/>
              </a:solidFill>
            </a:endParaRPr>
          </a:p>
          <a:p>
            <a:pPr algn="just">
              <a:tabLst>
                <a:tab pos="3175000" algn="ctr"/>
                <a:tab pos="4657725" algn="l"/>
              </a:tabLst>
            </a:pPr>
            <a:r>
              <a:rPr lang="es-AR" sz="2000" dirty="0" smtClean="0">
                <a:solidFill>
                  <a:schemeClr val="bg1"/>
                </a:solidFill>
              </a:rPr>
              <a:t>ETICA, INNOVACION, RESPONSABILIDAD SOCIAL Y </a:t>
            </a:r>
            <a:r>
              <a:rPr lang="es-AR" sz="2000" dirty="0" smtClean="0">
                <a:solidFill>
                  <a:schemeClr val="bg1"/>
                </a:solidFill>
              </a:rPr>
              <a:t>EQUIDAD</a:t>
            </a:r>
            <a:r>
              <a:rPr lang="es-AR" dirty="0" smtClean="0"/>
              <a:t> </a:t>
            </a:r>
            <a:endParaRPr lang="es-ES" dirty="0" smtClean="0"/>
          </a:p>
          <a:p>
            <a:r>
              <a:rPr lang="es-AR" b="1" dirty="0" smtClean="0"/>
              <a:t> </a:t>
            </a:r>
            <a:endParaRPr lang="es-ES" dirty="0" smtClean="0"/>
          </a:p>
        </p:txBody>
      </p:sp>
      <p:sp>
        <p:nvSpPr>
          <p:cNvPr id="10" name="9 CuadroTexto"/>
          <p:cNvSpPr txBox="1"/>
          <p:nvPr/>
        </p:nvSpPr>
        <p:spPr>
          <a:xfrm>
            <a:off x="0" y="1772816"/>
            <a:ext cx="9906000" cy="800219"/>
          </a:xfrm>
          <a:prstGeom prst="rect">
            <a:avLst/>
          </a:prstGeom>
          <a:noFill/>
        </p:spPr>
        <p:txBody>
          <a:bodyPr wrap="square" rtlCol="0">
            <a:spAutoFit/>
          </a:bodyPr>
          <a:lstStyle/>
          <a:p>
            <a:pPr algn="ctr"/>
            <a:r>
              <a:rPr lang="es-ES" sz="2800" b="1" dirty="0" smtClean="0">
                <a:solidFill>
                  <a:schemeClr val="bg1"/>
                </a:solidFill>
                <a:latin typeface="Arial Narrow" pitchFamily="34" charset="0"/>
              </a:rPr>
              <a:t>VALORES</a:t>
            </a:r>
          </a:p>
          <a:p>
            <a:endParaRPr lang="es-ES"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ipe(down)">
                                      <p:cBhvr>
                                        <p:cTn id="7" dur="1000"/>
                                        <p:tgtEl>
                                          <p:spTgt spid="184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437"/>
                                        </p:tgtEl>
                                        <p:attrNameLst>
                                          <p:attrName>style.visibility</p:attrName>
                                        </p:attrNameLst>
                                      </p:cBhvr>
                                      <p:to>
                                        <p:strVal val="visible"/>
                                      </p:to>
                                    </p:set>
                                    <p:animEffect transition="in" filter="fade">
                                      <p:cBhvr>
                                        <p:cTn id="11" dur="1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03" name="Picture 7" descr="film1-1"/>
          <p:cNvPicPr>
            <a:picLocks noChangeAspect="1" noChangeArrowheads="1"/>
          </p:cNvPicPr>
          <p:nvPr/>
        </p:nvPicPr>
        <p:blipFill>
          <a:blip r:embed="rId2" cstate="email"/>
          <a:srcRect/>
          <a:stretch>
            <a:fillRect/>
          </a:stretch>
        </p:blipFill>
        <p:spPr bwMode="auto">
          <a:xfrm>
            <a:off x="0" y="0"/>
            <a:ext cx="9906000" cy="6858000"/>
          </a:xfrm>
          <a:prstGeom prst="rect">
            <a:avLst/>
          </a:prstGeom>
          <a:noFill/>
          <a:ln w="9525">
            <a:noFill/>
            <a:miter lim="800000"/>
            <a:headEnd/>
            <a:tailEnd/>
          </a:ln>
        </p:spPr>
      </p:pic>
      <p:pic>
        <p:nvPicPr>
          <p:cNvPr id="4104" name="Picture 8" descr="film1-2"/>
          <p:cNvPicPr>
            <a:picLocks noChangeAspect="1" noChangeArrowheads="1"/>
          </p:cNvPicPr>
          <p:nvPr/>
        </p:nvPicPr>
        <p:blipFill>
          <a:blip r:embed="rId3" cstate="email"/>
          <a:srcRect/>
          <a:stretch>
            <a:fillRect/>
          </a:stretch>
        </p:blipFill>
        <p:spPr bwMode="auto">
          <a:xfrm>
            <a:off x="0" y="0"/>
            <a:ext cx="9906000" cy="6858000"/>
          </a:xfrm>
          <a:prstGeom prst="rect">
            <a:avLst/>
          </a:prstGeom>
          <a:noFill/>
          <a:ln w="9525">
            <a:noFill/>
            <a:miter lim="800000"/>
            <a:headEnd/>
            <a:tailEnd/>
          </a:ln>
        </p:spPr>
      </p:pic>
      <p:pic>
        <p:nvPicPr>
          <p:cNvPr id="4108" name="Picture 12"/>
          <p:cNvPicPr>
            <a:picLocks noChangeAspect="1" noChangeArrowheads="1"/>
          </p:cNvPicPr>
          <p:nvPr/>
        </p:nvPicPr>
        <p:blipFill>
          <a:blip r:embed="rId4" cstate="email"/>
          <a:srcRect/>
          <a:stretch>
            <a:fillRect/>
          </a:stretch>
        </p:blipFill>
        <p:spPr bwMode="auto">
          <a:xfrm>
            <a:off x="0" y="0"/>
            <a:ext cx="9906000" cy="6862763"/>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wipe(down)">
                                      <p:cBhvr>
                                        <p:cTn id="7" dur="1000"/>
                                        <p:tgtEl>
                                          <p:spTgt spid="410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104"/>
                                        </p:tgtEl>
                                        <p:attrNameLst>
                                          <p:attrName>style.visibility</p:attrName>
                                        </p:attrNameLst>
                                      </p:cBhvr>
                                      <p:to>
                                        <p:strVal val="visible"/>
                                      </p:to>
                                    </p:set>
                                    <p:animEffect transition="in" filter="fade">
                                      <p:cBhvr>
                                        <p:cTn id="11" dur="1000"/>
                                        <p:tgtEl>
                                          <p:spTgt spid="4104"/>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4108"/>
                                        </p:tgtEl>
                                        <p:attrNameLst>
                                          <p:attrName>style.visibility</p:attrName>
                                        </p:attrNameLst>
                                      </p:cBhvr>
                                      <p:to>
                                        <p:strVal val="visible"/>
                                      </p:to>
                                    </p:set>
                                    <p:animEffect transition="in" filter="wipe(up)">
                                      <p:cBhvr>
                                        <p:cTn id="15" dur="2000"/>
                                        <p:tgtEl>
                                          <p:spTgt spid="4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descr="filmi10-1"/>
          <p:cNvPicPr>
            <a:picLocks noChangeAspect="1" noChangeArrowheads="1"/>
          </p:cNvPicPr>
          <p:nvPr/>
        </p:nvPicPr>
        <p:blipFill>
          <a:blip r:embed="rId2" cstate="email"/>
          <a:srcRect/>
          <a:stretch>
            <a:fillRect/>
          </a:stretch>
        </p:blipFill>
        <p:spPr bwMode="auto">
          <a:xfrm>
            <a:off x="0" y="0"/>
            <a:ext cx="9906000" cy="6858000"/>
          </a:xfrm>
          <a:prstGeom prst="rect">
            <a:avLst/>
          </a:prstGeom>
          <a:noFill/>
          <a:ln w="9525">
            <a:noFill/>
            <a:miter lim="800000"/>
            <a:headEnd/>
            <a:tailEnd/>
          </a:ln>
        </p:spPr>
      </p:pic>
      <p:pic>
        <p:nvPicPr>
          <p:cNvPr id="32771" name="Picture 3" descr="filmi12-1"/>
          <p:cNvPicPr>
            <a:picLocks noChangeAspect="1" noChangeArrowheads="1"/>
          </p:cNvPicPr>
          <p:nvPr/>
        </p:nvPicPr>
        <p:blipFill>
          <a:blip r:embed="rId3" cstate="email"/>
          <a:srcRect/>
          <a:stretch>
            <a:fillRect/>
          </a:stretch>
        </p:blipFill>
        <p:spPr bwMode="auto">
          <a:xfrm>
            <a:off x="0" y="0"/>
            <a:ext cx="9906000" cy="6858000"/>
          </a:xfrm>
          <a:prstGeom prst="rect">
            <a:avLst/>
          </a:prstGeom>
          <a:noFill/>
          <a:ln w="9525">
            <a:noFill/>
            <a:miter lim="800000"/>
            <a:headEnd/>
            <a:tailEnd/>
          </a:ln>
        </p:spPr>
      </p:pic>
      <p:pic>
        <p:nvPicPr>
          <p:cNvPr id="32773" name="Picture 5" descr="filmi12-b"/>
          <p:cNvPicPr>
            <a:picLocks noChangeAspect="1" noChangeArrowheads="1"/>
          </p:cNvPicPr>
          <p:nvPr/>
        </p:nvPicPr>
        <p:blipFill>
          <a:blip r:embed="rId4" cstate="email"/>
          <a:srcRect/>
          <a:stretch>
            <a:fillRect/>
          </a:stretch>
        </p:blipFill>
        <p:spPr bwMode="auto">
          <a:xfrm>
            <a:off x="0" y="0"/>
            <a:ext cx="9906000" cy="685800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wipe(down)">
                                      <p:cBhvr>
                                        <p:cTn id="7" dur="1000"/>
                                        <p:tgtEl>
                                          <p:spTgt spid="3277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2771"/>
                                        </p:tgtEl>
                                        <p:attrNameLst>
                                          <p:attrName>style.visibility</p:attrName>
                                        </p:attrNameLst>
                                      </p:cBhvr>
                                      <p:to>
                                        <p:strVal val="visible"/>
                                      </p:to>
                                    </p:set>
                                    <p:animEffect transition="in" filter="fade">
                                      <p:cBhvr>
                                        <p:cTn id="11" dur="1000"/>
                                        <p:tgtEl>
                                          <p:spTgt spid="32771"/>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32773"/>
                                        </p:tgtEl>
                                        <p:attrNameLst>
                                          <p:attrName>style.visibility</p:attrName>
                                        </p:attrNameLst>
                                      </p:cBhvr>
                                      <p:to>
                                        <p:strVal val="visible"/>
                                      </p:to>
                                    </p:set>
                                    <p:animEffect transition="in" filter="wipe(up)">
                                      <p:cBhvr>
                                        <p:cTn id="15" dur="20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descr="filmi13-1"/>
          <p:cNvPicPr>
            <a:picLocks noChangeAspect="1" noChangeArrowheads="1"/>
          </p:cNvPicPr>
          <p:nvPr/>
        </p:nvPicPr>
        <p:blipFill>
          <a:blip r:embed="rId2" cstate="email"/>
          <a:srcRect/>
          <a:stretch>
            <a:fillRect/>
          </a:stretch>
        </p:blipFill>
        <p:spPr bwMode="auto">
          <a:xfrm>
            <a:off x="0" y="0"/>
            <a:ext cx="9906000" cy="1412875"/>
          </a:xfrm>
          <a:prstGeom prst="rect">
            <a:avLst/>
          </a:prstGeom>
          <a:noFill/>
          <a:ln w="9525">
            <a:noFill/>
            <a:miter lim="800000"/>
            <a:headEnd/>
            <a:tailEnd/>
          </a:ln>
        </p:spPr>
      </p:pic>
      <p:pic>
        <p:nvPicPr>
          <p:cNvPr id="20483" name="Picture 3" descr="filmi13-2"/>
          <p:cNvPicPr>
            <a:picLocks noChangeAspect="1" noChangeArrowheads="1"/>
          </p:cNvPicPr>
          <p:nvPr/>
        </p:nvPicPr>
        <p:blipFill>
          <a:blip r:embed="rId3" cstate="email"/>
          <a:srcRect/>
          <a:stretch>
            <a:fillRect/>
          </a:stretch>
        </p:blipFill>
        <p:spPr bwMode="auto">
          <a:xfrm>
            <a:off x="0" y="0"/>
            <a:ext cx="9906000" cy="6858000"/>
          </a:xfrm>
          <a:prstGeom prst="rect">
            <a:avLst/>
          </a:prstGeom>
          <a:noFill/>
          <a:ln w="9525">
            <a:noFill/>
            <a:miter lim="800000"/>
            <a:headEnd/>
            <a:tailEnd/>
          </a:ln>
        </p:spPr>
      </p:pic>
      <p:pic>
        <p:nvPicPr>
          <p:cNvPr id="32772" name="Picture 2" descr="C:\Users\cboschetto\Desktop\Imagen1.jpg"/>
          <p:cNvPicPr>
            <a:picLocks noChangeAspect="1" noChangeArrowheads="1"/>
          </p:cNvPicPr>
          <p:nvPr/>
        </p:nvPicPr>
        <p:blipFill>
          <a:blip r:embed="rId4" cstate="email"/>
          <a:srcRect/>
          <a:stretch>
            <a:fillRect/>
          </a:stretch>
        </p:blipFill>
        <p:spPr bwMode="auto">
          <a:xfrm>
            <a:off x="0" y="0"/>
            <a:ext cx="9906000" cy="6888163"/>
          </a:xfrm>
          <a:prstGeom prst="rect">
            <a:avLst/>
          </a:prstGeom>
          <a:noFill/>
          <a:ln w="9525">
            <a:noFill/>
            <a:miter lim="800000"/>
            <a:headEnd/>
            <a:tailEnd/>
          </a:ln>
        </p:spPr>
      </p:pic>
      <p:sp>
        <p:nvSpPr>
          <p:cNvPr id="32773" name="5 CuadroTexto"/>
          <p:cNvSpPr txBox="1">
            <a:spLocks noChangeArrowheads="1"/>
          </p:cNvSpPr>
          <p:nvPr/>
        </p:nvSpPr>
        <p:spPr bwMode="auto">
          <a:xfrm>
            <a:off x="1666875" y="1143000"/>
            <a:ext cx="6500813" cy="492125"/>
          </a:xfrm>
          <a:prstGeom prst="rect">
            <a:avLst/>
          </a:prstGeom>
          <a:noFill/>
          <a:ln w="9525">
            <a:noFill/>
            <a:miter lim="800000"/>
            <a:headEnd/>
            <a:tailEnd/>
          </a:ln>
        </p:spPr>
        <p:txBody>
          <a:bodyPr>
            <a:spAutoFit/>
          </a:bodyPr>
          <a:lstStyle/>
          <a:p>
            <a:pPr algn="ctr"/>
            <a:r>
              <a:rPr lang="es-ES" sz="2600" b="1">
                <a:solidFill>
                  <a:schemeClr val="bg1"/>
                </a:solidFill>
              </a:rPr>
              <a:t>NÓMINA DE ASOCIADOS</a:t>
            </a:r>
          </a:p>
        </p:txBody>
      </p:sp>
      <p:graphicFrame>
        <p:nvGraphicFramePr>
          <p:cNvPr id="7" name="6 Tabla"/>
          <p:cNvGraphicFramePr>
            <a:graphicFrameLocks noGrp="1"/>
          </p:cNvGraphicFramePr>
          <p:nvPr/>
        </p:nvGraphicFramePr>
        <p:xfrm>
          <a:off x="344488" y="2564904"/>
          <a:ext cx="9157270" cy="3083143"/>
        </p:xfrm>
        <a:graphic>
          <a:graphicData uri="http://schemas.openxmlformats.org/drawingml/2006/table">
            <a:tbl>
              <a:tblPr firstRow="1" bandRow="1">
                <a:tableStyleId>{5C22544A-7EE6-4342-B048-85BDC9FD1C3A}</a:tableStyleId>
              </a:tblPr>
              <a:tblGrid>
                <a:gridCol w="5691126"/>
                <a:gridCol w="2039835"/>
                <a:gridCol w="1426309"/>
              </a:tblGrid>
              <a:tr h="519975">
                <a:tc>
                  <a:txBody>
                    <a:bodyPr/>
                    <a:lstStyle/>
                    <a:p>
                      <a:pPr algn="ctr">
                        <a:lnSpc>
                          <a:spcPts val="1700"/>
                        </a:lnSpc>
                      </a:pPr>
                      <a:r>
                        <a:rPr lang="es-AR" sz="1600" dirty="0" smtClean="0"/>
                        <a:t>COOPERATIVAS</a:t>
                      </a:r>
                      <a:endParaRPr lang="es-ES" sz="1600" dirty="0"/>
                    </a:p>
                  </a:txBody>
                  <a:tcPr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rgbClr val="93034B"/>
                    </a:solidFill>
                  </a:tcPr>
                </a:tc>
                <a:tc>
                  <a:txBody>
                    <a:bodyPr/>
                    <a:lstStyle/>
                    <a:p>
                      <a:pPr algn="ctr">
                        <a:lnSpc>
                          <a:spcPts val="1700"/>
                        </a:lnSpc>
                      </a:pPr>
                      <a:r>
                        <a:rPr lang="es-ES" sz="1400" dirty="0" smtClean="0"/>
                        <a:t>ACTIVIDAD </a:t>
                      </a:r>
                      <a:endParaRPr lang="es-ES" sz="1400" dirty="0"/>
                    </a:p>
                  </a:txBody>
                  <a:tcPr anchor="ctr">
                    <a:lnT w="38100" cap="flat" cmpd="sng" algn="ctr">
                      <a:solidFill>
                        <a:schemeClr val="bg1"/>
                      </a:solidFill>
                      <a:prstDash val="solid"/>
                      <a:round/>
                      <a:headEnd type="none" w="med" len="med"/>
                      <a:tailEnd type="none" w="med" len="med"/>
                    </a:lnT>
                    <a:solidFill>
                      <a:srgbClr val="35567F"/>
                    </a:solidFill>
                  </a:tcPr>
                </a:tc>
                <a:tc>
                  <a:txBody>
                    <a:bodyPr/>
                    <a:lstStyle/>
                    <a:p>
                      <a:pPr algn="ctr">
                        <a:lnSpc>
                          <a:spcPts val="1700"/>
                        </a:lnSpc>
                      </a:pPr>
                      <a:r>
                        <a:rPr lang="es-ES" sz="1400" dirty="0" smtClean="0"/>
                        <a:t>FUNDACIÓN</a:t>
                      </a:r>
                      <a:endParaRPr lang="es-ES" sz="1400" dirty="0"/>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35567F"/>
                    </a:solidFill>
                  </a:tcPr>
                </a:tc>
              </a:tr>
              <a:tr h="320396">
                <a:tc>
                  <a:txBody>
                    <a:bodyPr/>
                    <a:lstStyle/>
                    <a:p>
                      <a:r>
                        <a:rPr lang="es-ES" sz="1200" b="1" dirty="0" smtClean="0">
                          <a:solidFill>
                            <a:srgbClr val="002060"/>
                          </a:solidFill>
                        </a:rPr>
                        <a:t>SanCor</a:t>
                      </a:r>
                      <a:r>
                        <a:rPr lang="es-ES" sz="1200" b="1" baseline="0" dirty="0" smtClean="0">
                          <a:solidFill>
                            <a:srgbClr val="002060"/>
                          </a:solidFill>
                        </a:rPr>
                        <a:t> Cooperativas  Unidas Ltda.</a:t>
                      </a:r>
                      <a:endParaRPr lang="es-ES" sz="1200" b="1" dirty="0">
                        <a:solidFill>
                          <a:srgbClr val="002060"/>
                        </a:solidFill>
                      </a:endParaRPr>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c>
                  <a:txBody>
                    <a:bodyPr/>
                    <a:lstStyle/>
                    <a:p>
                      <a:pPr algn="ctr"/>
                      <a:r>
                        <a:rPr lang="es-ES" sz="1200" b="1" dirty="0" smtClean="0">
                          <a:solidFill>
                            <a:srgbClr val="002060"/>
                          </a:solidFill>
                        </a:rPr>
                        <a:t>Industrial</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c>
                  <a:txBody>
                    <a:bodyPr/>
                    <a:lstStyle/>
                    <a:p>
                      <a:pPr algn="ctr">
                        <a:lnSpc>
                          <a:spcPts val="1700"/>
                        </a:lnSpc>
                      </a:pPr>
                      <a:r>
                        <a:rPr lang="es-ES" sz="1200" b="1" dirty="0" smtClean="0">
                          <a:solidFill>
                            <a:srgbClr val="002060"/>
                          </a:solidFill>
                        </a:rPr>
                        <a:t>1938</a:t>
                      </a: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r>
              <a:tr h="320396">
                <a:tc>
                  <a:txBody>
                    <a:bodyPr/>
                    <a:lstStyle/>
                    <a:p>
                      <a:r>
                        <a:rPr lang="es-ES" sz="1200" b="1" dirty="0" smtClean="0">
                          <a:solidFill>
                            <a:srgbClr val="002060"/>
                          </a:solidFill>
                        </a:rPr>
                        <a:t>Sancor Cooperativa de Seguros Ltda</a:t>
                      </a:r>
                      <a:endParaRPr lang="es-ES" sz="1200" b="1" dirty="0">
                        <a:solidFill>
                          <a:srgbClr val="002060"/>
                        </a:solidFill>
                      </a:endParaRPr>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s-ES" sz="1200" b="1" dirty="0" smtClean="0">
                          <a:solidFill>
                            <a:srgbClr val="002060"/>
                          </a:solidFill>
                        </a:rPr>
                        <a:t>Seguros</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lnSpc>
                          <a:spcPts val="1700"/>
                        </a:lnSpc>
                      </a:pPr>
                      <a:r>
                        <a:rPr lang="es-ES" sz="1200" b="1" dirty="0" smtClean="0">
                          <a:solidFill>
                            <a:srgbClr val="002060"/>
                          </a:solidFill>
                        </a:rPr>
                        <a:t>1945</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320396">
                <a:tc>
                  <a:txBody>
                    <a:bodyPr/>
                    <a:lstStyle/>
                    <a:p>
                      <a:r>
                        <a:rPr lang="es-ES" sz="1200" b="1" dirty="0" smtClean="0">
                          <a:solidFill>
                            <a:srgbClr val="002060"/>
                          </a:solidFill>
                        </a:rPr>
                        <a:t>Cooperativa de Provisión</a:t>
                      </a:r>
                      <a:r>
                        <a:rPr lang="es-ES" sz="1200" b="1" baseline="0" dirty="0" smtClean="0">
                          <a:solidFill>
                            <a:srgbClr val="002060"/>
                          </a:solidFill>
                        </a:rPr>
                        <a:t> de Agua Potable Sunchales</a:t>
                      </a:r>
                      <a:endParaRPr lang="es-ES" sz="1200" b="1" dirty="0">
                        <a:solidFill>
                          <a:srgbClr val="002060"/>
                        </a:solidFill>
                      </a:endParaRPr>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s-ES" sz="1200" b="1" dirty="0" smtClean="0">
                          <a:solidFill>
                            <a:srgbClr val="002060"/>
                          </a:solidFill>
                        </a:rPr>
                        <a:t>Servicios</a:t>
                      </a:r>
                      <a:r>
                        <a:rPr lang="es-ES" sz="1200" b="1" baseline="0" dirty="0" smtClean="0">
                          <a:solidFill>
                            <a:srgbClr val="002060"/>
                          </a:solidFill>
                        </a:rPr>
                        <a:t> Públicos</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lnSpc>
                          <a:spcPts val="1700"/>
                        </a:lnSpc>
                      </a:pPr>
                      <a:r>
                        <a:rPr lang="es-ES" sz="1200" b="1" dirty="0" smtClean="0">
                          <a:solidFill>
                            <a:srgbClr val="002060"/>
                          </a:solidFill>
                        </a:rPr>
                        <a:t>1957</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320396">
                <a:tc>
                  <a:txBody>
                    <a:bodyPr/>
                    <a:lstStyle/>
                    <a:p>
                      <a:r>
                        <a:rPr lang="es-ES" sz="1200" b="1" dirty="0" smtClean="0">
                          <a:solidFill>
                            <a:srgbClr val="002060"/>
                          </a:solidFill>
                        </a:rPr>
                        <a:t>Cooperativa Ltda. Tamberos Sunchales</a:t>
                      </a:r>
                      <a:endParaRPr lang="es-ES" sz="1200" b="1" dirty="0">
                        <a:solidFill>
                          <a:srgbClr val="002060"/>
                        </a:solidFill>
                      </a:endParaRPr>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s-ES" sz="1200" b="1" dirty="0" smtClean="0">
                          <a:solidFill>
                            <a:srgbClr val="002060"/>
                          </a:solidFill>
                        </a:rPr>
                        <a:t>Agropecuaria</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lnSpc>
                          <a:spcPts val="1700"/>
                        </a:lnSpc>
                      </a:pPr>
                      <a:r>
                        <a:rPr lang="es-ES" sz="1200" b="1" dirty="0" smtClean="0">
                          <a:solidFill>
                            <a:srgbClr val="002060"/>
                          </a:solidFill>
                        </a:rPr>
                        <a:t>1929</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320396">
                <a:tc>
                  <a:txBody>
                    <a:bodyPr/>
                    <a:lstStyle/>
                    <a:p>
                      <a:r>
                        <a:rPr lang="es-ES" sz="1200" b="1" dirty="0" smtClean="0">
                          <a:solidFill>
                            <a:srgbClr val="002060"/>
                          </a:solidFill>
                        </a:rPr>
                        <a:t>Cooperativa</a:t>
                      </a:r>
                      <a:r>
                        <a:rPr lang="es-ES" sz="1200" b="1" baseline="0" dirty="0" smtClean="0">
                          <a:solidFill>
                            <a:srgbClr val="002060"/>
                          </a:solidFill>
                        </a:rPr>
                        <a:t> Ltda. Agrícola Ganadera Sunchales</a:t>
                      </a:r>
                      <a:endParaRPr lang="es-ES" sz="1200" b="1" dirty="0">
                        <a:solidFill>
                          <a:srgbClr val="002060"/>
                        </a:solidFill>
                      </a:endParaRPr>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s-ES" sz="1200" b="1" dirty="0" smtClean="0">
                          <a:solidFill>
                            <a:srgbClr val="002060"/>
                          </a:solidFill>
                        </a:rPr>
                        <a:t>Agropecuaria</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lnSpc>
                          <a:spcPts val="1700"/>
                        </a:lnSpc>
                      </a:pPr>
                      <a:r>
                        <a:rPr lang="es-ES" sz="1200" b="1" dirty="0" smtClean="0">
                          <a:solidFill>
                            <a:srgbClr val="002060"/>
                          </a:solidFill>
                        </a:rPr>
                        <a:t>1939</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320396">
                <a:tc>
                  <a:txBody>
                    <a:bodyPr/>
                    <a:lstStyle/>
                    <a:p>
                      <a:r>
                        <a:rPr lang="es-ES" sz="1200" b="1" dirty="0" smtClean="0">
                          <a:solidFill>
                            <a:srgbClr val="002060"/>
                          </a:solidFill>
                        </a:rPr>
                        <a:t>Cooperativa Ltda. Tamberos Colonia Raquel</a:t>
                      </a:r>
                      <a:endParaRPr lang="es-ES" sz="1200" b="1" dirty="0">
                        <a:solidFill>
                          <a:srgbClr val="002060"/>
                        </a:solidFill>
                      </a:endParaRPr>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s-ES" sz="1200" b="1" dirty="0" smtClean="0">
                          <a:solidFill>
                            <a:srgbClr val="002060"/>
                          </a:solidFill>
                        </a:rPr>
                        <a:t>Agropecuaria</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lnSpc>
                          <a:spcPts val="1700"/>
                        </a:lnSpc>
                      </a:pPr>
                      <a:r>
                        <a:rPr lang="es-ES" sz="1200" b="1" dirty="0" smtClean="0">
                          <a:solidFill>
                            <a:srgbClr val="002060"/>
                          </a:solidFill>
                        </a:rPr>
                        <a:t>1929</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320396">
                <a:tc>
                  <a:txBody>
                    <a:bodyPr/>
                    <a:lstStyle/>
                    <a:p>
                      <a:r>
                        <a:rPr lang="es-ES" sz="1200" b="1" dirty="0" smtClean="0">
                          <a:solidFill>
                            <a:srgbClr val="002060"/>
                          </a:solidFill>
                        </a:rPr>
                        <a:t>Unión de Cooperativas Ganaderas</a:t>
                      </a:r>
                      <a:r>
                        <a:rPr lang="es-ES" sz="1200" b="1" baseline="0" dirty="0" smtClean="0">
                          <a:solidFill>
                            <a:srgbClr val="002060"/>
                          </a:solidFill>
                        </a:rPr>
                        <a:t> (UNCOGA)</a:t>
                      </a:r>
                      <a:endParaRPr lang="es-ES" sz="1200" b="1" dirty="0">
                        <a:solidFill>
                          <a:srgbClr val="002060"/>
                        </a:solidFill>
                      </a:endParaRPr>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s-ES" sz="1200" b="1" dirty="0" smtClean="0">
                          <a:solidFill>
                            <a:srgbClr val="002060"/>
                          </a:solidFill>
                        </a:rPr>
                        <a:t>Industrial</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lnSpc>
                          <a:spcPts val="1700"/>
                        </a:lnSpc>
                      </a:pPr>
                      <a:r>
                        <a:rPr lang="es-ES" sz="1200" b="1" dirty="0" smtClean="0">
                          <a:solidFill>
                            <a:srgbClr val="002060"/>
                          </a:solidFill>
                        </a:rPr>
                        <a:t>1973</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320396">
                <a:tc>
                  <a:txBody>
                    <a:bodyPr/>
                    <a:lstStyle/>
                    <a:p>
                      <a:r>
                        <a:rPr lang="es-ES" sz="1200" b="1" dirty="0" smtClean="0">
                          <a:solidFill>
                            <a:srgbClr val="002060"/>
                          </a:solidFill>
                        </a:rPr>
                        <a:t>Cooperativa Tamberos Colonia Frías</a:t>
                      </a:r>
                      <a:endParaRPr lang="es-ES" sz="1200" b="1" dirty="0">
                        <a:solidFill>
                          <a:srgbClr val="002060"/>
                        </a:solidFill>
                      </a:endParaRPr>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s-ES" sz="1200" b="1" dirty="0" smtClean="0">
                          <a:solidFill>
                            <a:srgbClr val="002060"/>
                          </a:solidFill>
                        </a:rPr>
                        <a:t>Agropecuaria</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lnSpc>
                          <a:spcPts val="1700"/>
                        </a:lnSpc>
                      </a:pPr>
                      <a:r>
                        <a:rPr lang="es-ES" sz="1200" b="1" dirty="0" smtClean="0">
                          <a:solidFill>
                            <a:srgbClr val="002060"/>
                          </a:solidFill>
                        </a:rPr>
                        <a:t>1931</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bl>
          </a:graphicData>
        </a:graphic>
      </p:graphicFrame>
      <p:pic>
        <p:nvPicPr>
          <p:cNvPr id="8" name="Picture 5" descr="tapa2"/>
          <p:cNvPicPr>
            <a:picLocks noChangeAspect="1" noChangeArrowheads="1"/>
          </p:cNvPicPr>
          <p:nvPr/>
        </p:nvPicPr>
        <p:blipFill>
          <a:blip r:embed="rId5" cstate="email">
            <a:clrChange>
              <a:clrFrom>
                <a:srgbClr val="004181"/>
              </a:clrFrom>
              <a:clrTo>
                <a:srgbClr val="004181">
                  <a:alpha val="0"/>
                </a:srgbClr>
              </a:clrTo>
            </a:clrChange>
          </a:blip>
          <a:srcRect l="13654" r="53635"/>
          <a:stretch>
            <a:fillRect/>
          </a:stretch>
        </p:blipFill>
        <p:spPr bwMode="auto">
          <a:xfrm>
            <a:off x="7073551" y="50330"/>
            <a:ext cx="2775993" cy="612000"/>
          </a:xfrm>
          <a:prstGeom prst="rect">
            <a:avLst/>
          </a:prstGeom>
          <a:noFill/>
          <a:ln>
            <a:noFill/>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wipe(up)">
                                      <p:cBhvr>
                                        <p:cTn id="7" dur="1000"/>
                                        <p:tgtEl>
                                          <p:spTgt spid="2048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0483"/>
                                        </p:tgtEl>
                                        <p:attrNameLst>
                                          <p:attrName>style.visibility</p:attrName>
                                        </p:attrNameLst>
                                      </p:cBhvr>
                                      <p:to>
                                        <p:strVal val="visible"/>
                                      </p:to>
                                    </p:set>
                                    <p:animEffect transition="in" filter="wipe(left)">
                                      <p:cBhvr>
                                        <p:cTn id="11" dur="500"/>
                                        <p:tgtEl>
                                          <p:spTgt spid="20483"/>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1000"/>
                                        <p:tgtEl>
                                          <p:spTgt spid="7"/>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descr="filmi13-1"/>
          <p:cNvPicPr>
            <a:picLocks noChangeAspect="1" noChangeArrowheads="1"/>
          </p:cNvPicPr>
          <p:nvPr/>
        </p:nvPicPr>
        <p:blipFill>
          <a:blip r:embed="rId2" cstate="email"/>
          <a:srcRect/>
          <a:stretch>
            <a:fillRect/>
          </a:stretch>
        </p:blipFill>
        <p:spPr bwMode="auto">
          <a:xfrm>
            <a:off x="0" y="0"/>
            <a:ext cx="9906000" cy="1412875"/>
          </a:xfrm>
          <a:prstGeom prst="rect">
            <a:avLst/>
          </a:prstGeom>
          <a:noFill/>
          <a:ln w="9525">
            <a:noFill/>
            <a:miter lim="800000"/>
            <a:headEnd/>
            <a:tailEnd/>
          </a:ln>
        </p:spPr>
      </p:pic>
      <p:pic>
        <p:nvPicPr>
          <p:cNvPr id="20483" name="Picture 3" descr="filmi13-2"/>
          <p:cNvPicPr>
            <a:picLocks noChangeAspect="1" noChangeArrowheads="1"/>
          </p:cNvPicPr>
          <p:nvPr/>
        </p:nvPicPr>
        <p:blipFill>
          <a:blip r:embed="rId3" cstate="email"/>
          <a:srcRect/>
          <a:stretch>
            <a:fillRect/>
          </a:stretch>
        </p:blipFill>
        <p:spPr bwMode="auto">
          <a:xfrm>
            <a:off x="0" y="0"/>
            <a:ext cx="9906000" cy="6858000"/>
          </a:xfrm>
          <a:prstGeom prst="rect">
            <a:avLst/>
          </a:prstGeom>
          <a:noFill/>
          <a:ln w="9525">
            <a:noFill/>
            <a:miter lim="800000"/>
            <a:headEnd/>
            <a:tailEnd/>
          </a:ln>
        </p:spPr>
      </p:pic>
      <p:pic>
        <p:nvPicPr>
          <p:cNvPr id="32772" name="Picture 2" descr="C:\Users\cboschetto\Desktop\Imagen1.jpg"/>
          <p:cNvPicPr>
            <a:picLocks noChangeAspect="1" noChangeArrowheads="1"/>
          </p:cNvPicPr>
          <p:nvPr/>
        </p:nvPicPr>
        <p:blipFill>
          <a:blip r:embed="rId4" cstate="email"/>
          <a:srcRect/>
          <a:stretch>
            <a:fillRect/>
          </a:stretch>
        </p:blipFill>
        <p:spPr bwMode="auto">
          <a:xfrm>
            <a:off x="0" y="0"/>
            <a:ext cx="9906000" cy="6888163"/>
          </a:xfrm>
          <a:prstGeom prst="rect">
            <a:avLst/>
          </a:prstGeom>
          <a:noFill/>
          <a:ln w="9525">
            <a:noFill/>
            <a:miter lim="800000"/>
            <a:headEnd/>
            <a:tailEnd/>
          </a:ln>
        </p:spPr>
      </p:pic>
      <p:sp>
        <p:nvSpPr>
          <p:cNvPr id="32773" name="5 CuadroTexto"/>
          <p:cNvSpPr txBox="1">
            <a:spLocks noChangeArrowheads="1"/>
          </p:cNvSpPr>
          <p:nvPr/>
        </p:nvSpPr>
        <p:spPr bwMode="auto">
          <a:xfrm>
            <a:off x="1666875" y="1143000"/>
            <a:ext cx="6500813" cy="492125"/>
          </a:xfrm>
          <a:prstGeom prst="rect">
            <a:avLst/>
          </a:prstGeom>
          <a:noFill/>
          <a:ln w="9525">
            <a:noFill/>
            <a:miter lim="800000"/>
            <a:headEnd/>
            <a:tailEnd/>
          </a:ln>
        </p:spPr>
        <p:txBody>
          <a:bodyPr>
            <a:spAutoFit/>
          </a:bodyPr>
          <a:lstStyle/>
          <a:p>
            <a:pPr algn="ctr"/>
            <a:r>
              <a:rPr lang="es-ES" sz="2600" b="1">
                <a:solidFill>
                  <a:schemeClr val="bg1"/>
                </a:solidFill>
              </a:rPr>
              <a:t>NÓMINA DE ASOCIADOS</a:t>
            </a:r>
          </a:p>
        </p:txBody>
      </p:sp>
      <p:graphicFrame>
        <p:nvGraphicFramePr>
          <p:cNvPr id="7" name="6 Tabla"/>
          <p:cNvGraphicFramePr>
            <a:graphicFrameLocks noGrp="1"/>
          </p:cNvGraphicFramePr>
          <p:nvPr/>
        </p:nvGraphicFramePr>
        <p:xfrm>
          <a:off x="416496" y="2636912"/>
          <a:ext cx="9157270" cy="2762747"/>
        </p:xfrm>
        <a:graphic>
          <a:graphicData uri="http://schemas.openxmlformats.org/drawingml/2006/table">
            <a:tbl>
              <a:tblPr firstRow="1" bandRow="1">
                <a:tableStyleId>{5C22544A-7EE6-4342-B048-85BDC9FD1C3A}</a:tableStyleId>
              </a:tblPr>
              <a:tblGrid>
                <a:gridCol w="5691126"/>
                <a:gridCol w="2039835"/>
                <a:gridCol w="1426309"/>
              </a:tblGrid>
              <a:tr h="519975">
                <a:tc>
                  <a:txBody>
                    <a:bodyPr/>
                    <a:lstStyle/>
                    <a:p>
                      <a:pPr algn="ctr">
                        <a:lnSpc>
                          <a:spcPts val="1700"/>
                        </a:lnSpc>
                      </a:pPr>
                      <a:r>
                        <a:rPr lang="es-AR" sz="1600" dirty="0" smtClean="0"/>
                        <a:t>COOPERATIVAS (continuación)</a:t>
                      </a:r>
                      <a:endParaRPr lang="es-ES" sz="1600" dirty="0"/>
                    </a:p>
                  </a:txBody>
                  <a:tcPr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rgbClr val="93034B"/>
                    </a:solidFill>
                  </a:tcPr>
                </a:tc>
                <a:tc>
                  <a:txBody>
                    <a:bodyPr/>
                    <a:lstStyle/>
                    <a:p>
                      <a:pPr algn="ctr">
                        <a:lnSpc>
                          <a:spcPts val="1700"/>
                        </a:lnSpc>
                      </a:pPr>
                      <a:r>
                        <a:rPr lang="es-ES" sz="1400" dirty="0" smtClean="0"/>
                        <a:t>ACTIVIDAD </a:t>
                      </a:r>
                      <a:endParaRPr lang="es-ES" sz="1400" dirty="0"/>
                    </a:p>
                  </a:txBody>
                  <a:tcPr anchor="ctr">
                    <a:lnT w="38100" cap="flat" cmpd="sng" algn="ctr">
                      <a:solidFill>
                        <a:schemeClr val="bg1"/>
                      </a:solidFill>
                      <a:prstDash val="solid"/>
                      <a:round/>
                      <a:headEnd type="none" w="med" len="med"/>
                      <a:tailEnd type="none" w="med" len="med"/>
                    </a:lnT>
                    <a:solidFill>
                      <a:srgbClr val="35567F"/>
                    </a:solidFill>
                  </a:tcPr>
                </a:tc>
                <a:tc>
                  <a:txBody>
                    <a:bodyPr/>
                    <a:lstStyle/>
                    <a:p>
                      <a:pPr algn="ctr">
                        <a:lnSpc>
                          <a:spcPts val="1700"/>
                        </a:lnSpc>
                      </a:pPr>
                      <a:r>
                        <a:rPr lang="es-ES" sz="1400" dirty="0" smtClean="0"/>
                        <a:t>FUNDACIÓN</a:t>
                      </a:r>
                      <a:endParaRPr lang="es-ES" sz="1400" dirty="0"/>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35567F"/>
                    </a:solidFill>
                  </a:tcPr>
                </a:tc>
              </a:tr>
              <a:tr h="320396">
                <a:tc>
                  <a:txBody>
                    <a:bodyPr/>
                    <a:lstStyle/>
                    <a:p>
                      <a:r>
                        <a:rPr lang="es-ES" sz="1200" b="1" dirty="0" smtClean="0">
                          <a:solidFill>
                            <a:srgbClr val="002060"/>
                          </a:solidFill>
                        </a:rPr>
                        <a:t>Cooperativa de Trabajo N° 1</a:t>
                      </a:r>
                      <a:endParaRPr lang="es-ES" sz="1200" b="1" dirty="0">
                        <a:solidFill>
                          <a:srgbClr val="002060"/>
                        </a:solidFill>
                      </a:endParaRPr>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c>
                  <a:txBody>
                    <a:bodyPr/>
                    <a:lstStyle/>
                    <a:p>
                      <a:pPr algn="ctr"/>
                      <a:r>
                        <a:rPr lang="es-ES" sz="1200" b="1" dirty="0" smtClean="0">
                          <a:solidFill>
                            <a:srgbClr val="002060"/>
                          </a:solidFill>
                        </a:rPr>
                        <a:t>Trabajo </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c>
                  <a:txBody>
                    <a:bodyPr/>
                    <a:lstStyle/>
                    <a:p>
                      <a:pPr algn="ctr">
                        <a:lnSpc>
                          <a:spcPts val="1700"/>
                        </a:lnSpc>
                      </a:pPr>
                      <a:r>
                        <a:rPr lang="es-ES" sz="1200" b="1" dirty="0" smtClean="0">
                          <a:solidFill>
                            <a:srgbClr val="002060"/>
                          </a:solidFill>
                        </a:rPr>
                        <a:t>2005</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r>
              <a:tr h="3203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smtClean="0">
                          <a:solidFill>
                            <a:srgbClr val="002060"/>
                          </a:solidFill>
                        </a:rPr>
                        <a:t>Cooperativa de Trabajo N° 2</a:t>
                      </a:r>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s-ES" sz="1200" b="1" dirty="0" smtClean="0">
                          <a:solidFill>
                            <a:srgbClr val="002060"/>
                          </a:solidFill>
                        </a:rPr>
                        <a:t>Trabajo</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lnSpc>
                          <a:spcPts val="1700"/>
                        </a:lnSpc>
                      </a:pPr>
                      <a:r>
                        <a:rPr lang="es-ES" sz="1200" b="1" dirty="0" smtClean="0">
                          <a:solidFill>
                            <a:srgbClr val="002060"/>
                          </a:solidFill>
                        </a:rPr>
                        <a:t>2005</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3203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smtClean="0">
                          <a:solidFill>
                            <a:srgbClr val="002060"/>
                          </a:solidFill>
                        </a:rPr>
                        <a:t>Cooperativa de Trabajo N° 3</a:t>
                      </a:r>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s-ES" sz="1200" b="1" dirty="0" smtClean="0">
                          <a:solidFill>
                            <a:srgbClr val="002060"/>
                          </a:solidFill>
                        </a:rPr>
                        <a:t>Trabajo</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lnSpc>
                          <a:spcPts val="1700"/>
                        </a:lnSpc>
                      </a:pPr>
                      <a:r>
                        <a:rPr lang="es-ES" sz="1200" b="1" dirty="0" smtClean="0">
                          <a:solidFill>
                            <a:srgbClr val="002060"/>
                          </a:solidFill>
                        </a:rPr>
                        <a:t>2005</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320396">
                <a:tc>
                  <a:txBody>
                    <a:bodyPr/>
                    <a:lstStyle/>
                    <a:p>
                      <a:r>
                        <a:rPr lang="es-ES" sz="1200" b="1" dirty="0" smtClean="0">
                          <a:solidFill>
                            <a:srgbClr val="002060"/>
                          </a:solidFill>
                        </a:rPr>
                        <a:t>Cooperativa Telefónica Colonia </a:t>
                      </a:r>
                      <a:r>
                        <a:rPr lang="es-ES" sz="1200" b="1" dirty="0" err="1" smtClean="0">
                          <a:solidFill>
                            <a:srgbClr val="002060"/>
                          </a:solidFill>
                        </a:rPr>
                        <a:t>Aldao</a:t>
                      </a:r>
                      <a:endParaRPr lang="es-ES" sz="1200" b="1" dirty="0">
                        <a:solidFill>
                          <a:srgbClr val="002060"/>
                        </a:solidFill>
                      </a:endParaRPr>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s-ES" sz="1200" b="1" dirty="0" smtClean="0">
                          <a:solidFill>
                            <a:srgbClr val="002060"/>
                          </a:solidFill>
                        </a:rPr>
                        <a:t>Servicios Públicos</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lnSpc>
                          <a:spcPts val="1700"/>
                        </a:lnSpc>
                      </a:pPr>
                      <a:r>
                        <a:rPr lang="es-ES" sz="1200" b="1" dirty="0" smtClean="0">
                          <a:solidFill>
                            <a:srgbClr val="002060"/>
                          </a:solidFill>
                        </a:rPr>
                        <a:t>1948</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320396">
                <a:tc>
                  <a:txBody>
                    <a:bodyPr/>
                    <a:lstStyle/>
                    <a:p>
                      <a:r>
                        <a:rPr lang="es-ES" sz="1200" b="1" dirty="0" smtClean="0">
                          <a:solidFill>
                            <a:srgbClr val="002060"/>
                          </a:solidFill>
                        </a:rPr>
                        <a:t>Cooperativa</a:t>
                      </a:r>
                      <a:r>
                        <a:rPr lang="es-ES" sz="1200" b="1" baseline="0" dirty="0" smtClean="0">
                          <a:solidFill>
                            <a:srgbClr val="002060"/>
                          </a:solidFill>
                        </a:rPr>
                        <a:t> de Teléfonos y Electricidad Tacural</a:t>
                      </a:r>
                      <a:endParaRPr lang="es-ES" sz="1200" b="1" dirty="0">
                        <a:solidFill>
                          <a:srgbClr val="002060"/>
                        </a:solidFill>
                      </a:endParaRPr>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s-ES" sz="1200" b="1" dirty="0" smtClean="0">
                          <a:solidFill>
                            <a:srgbClr val="002060"/>
                          </a:solidFill>
                        </a:rPr>
                        <a:t>Servicios Públicos</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lnSpc>
                          <a:spcPts val="1700"/>
                        </a:lnSpc>
                      </a:pPr>
                      <a:r>
                        <a:rPr lang="es-ES" sz="1200" b="1" dirty="0" smtClean="0">
                          <a:solidFill>
                            <a:srgbClr val="002060"/>
                          </a:solidFill>
                        </a:rPr>
                        <a:t>1963</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320396">
                <a:tc>
                  <a:txBody>
                    <a:bodyPr/>
                    <a:lstStyle/>
                    <a:p>
                      <a:r>
                        <a:rPr lang="es-AR" sz="1200" b="1" dirty="0" smtClean="0">
                          <a:solidFill>
                            <a:srgbClr val="002060"/>
                          </a:solidFill>
                        </a:rPr>
                        <a:t>Cooperativa de Provisión de Agua Potable Humberto 1° </a:t>
                      </a:r>
                      <a:endParaRPr lang="es-ES" sz="1200" b="1" dirty="0">
                        <a:solidFill>
                          <a:srgbClr val="002060"/>
                        </a:solidFill>
                      </a:endParaRPr>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s-AR" sz="1200" b="1" dirty="0" smtClean="0">
                          <a:solidFill>
                            <a:srgbClr val="002060"/>
                          </a:solidFill>
                        </a:rPr>
                        <a:t>Servicios Públicos</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lnSpc>
                          <a:spcPts val="1700"/>
                        </a:lnSpc>
                      </a:pPr>
                      <a:r>
                        <a:rPr lang="es-AR" sz="1200" b="1" dirty="0" smtClean="0">
                          <a:solidFill>
                            <a:srgbClr val="002060"/>
                          </a:solidFill>
                        </a:rPr>
                        <a:t>1988</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320396">
                <a:tc>
                  <a:txBody>
                    <a:bodyPr/>
                    <a:lstStyle/>
                    <a:p>
                      <a:r>
                        <a:rPr lang="es-AR" sz="1200" b="1" dirty="0" smtClean="0">
                          <a:solidFill>
                            <a:srgbClr val="002060"/>
                          </a:solidFill>
                        </a:rPr>
                        <a:t>Federación</a:t>
                      </a:r>
                      <a:r>
                        <a:rPr lang="es-AR" sz="1200" b="1" baseline="0" dirty="0" smtClean="0">
                          <a:solidFill>
                            <a:srgbClr val="002060"/>
                          </a:solidFill>
                        </a:rPr>
                        <a:t> de Cooperativas Escolares Sunchales (</a:t>
                      </a:r>
                      <a:r>
                        <a:rPr lang="es-AR" sz="1200" b="1" baseline="0" dirty="0" err="1" smtClean="0">
                          <a:solidFill>
                            <a:srgbClr val="002060"/>
                          </a:solidFill>
                        </a:rPr>
                        <a:t>Fe.Coop.E.S</a:t>
                      </a:r>
                      <a:r>
                        <a:rPr lang="es-AR" sz="1200" b="1" baseline="0" dirty="0" smtClean="0">
                          <a:solidFill>
                            <a:srgbClr val="002060"/>
                          </a:solidFill>
                        </a:rPr>
                        <a:t>)</a:t>
                      </a:r>
                      <a:endParaRPr lang="es-ES" sz="1200" b="1" dirty="0">
                        <a:solidFill>
                          <a:srgbClr val="002060"/>
                        </a:solidFill>
                      </a:endParaRPr>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s-AR" sz="1200" b="1" dirty="0" smtClean="0">
                          <a:solidFill>
                            <a:srgbClr val="002060"/>
                          </a:solidFill>
                        </a:rPr>
                        <a:t>Promoción</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ts val="1700"/>
                        </a:lnSpc>
                      </a:pPr>
                      <a:r>
                        <a:rPr lang="es-AR" sz="1200" b="1" dirty="0" smtClean="0">
                          <a:solidFill>
                            <a:srgbClr val="002060"/>
                          </a:solidFill>
                        </a:rPr>
                        <a:t>2007</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r>
            </a:tbl>
          </a:graphicData>
        </a:graphic>
      </p:graphicFrame>
      <p:pic>
        <p:nvPicPr>
          <p:cNvPr id="8" name="Picture 5" descr="tapa2"/>
          <p:cNvPicPr>
            <a:picLocks noChangeAspect="1" noChangeArrowheads="1"/>
          </p:cNvPicPr>
          <p:nvPr/>
        </p:nvPicPr>
        <p:blipFill>
          <a:blip r:embed="rId5" cstate="email">
            <a:clrChange>
              <a:clrFrom>
                <a:srgbClr val="004181"/>
              </a:clrFrom>
              <a:clrTo>
                <a:srgbClr val="004181">
                  <a:alpha val="0"/>
                </a:srgbClr>
              </a:clrTo>
            </a:clrChange>
          </a:blip>
          <a:srcRect l="13654" r="53635"/>
          <a:stretch>
            <a:fillRect/>
          </a:stretch>
        </p:blipFill>
        <p:spPr bwMode="auto">
          <a:xfrm>
            <a:off x="7073551" y="50329"/>
            <a:ext cx="2775993" cy="612000"/>
          </a:xfrm>
          <a:prstGeom prst="rect">
            <a:avLst/>
          </a:prstGeom>
          <a:noFill/>
          <a:ln>
            <a:noFill/>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wipe(up)">
                                      <p:cBhvr>
                                        <p:cTn id="7" dur="1000"/>
                                        <p:tgtEl>
                                          <p:spTgt spid="2048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0483"/>
                                        </p:tgtEl>
                                        <p:attrNameLst>
                                          <p:attrName>style.visibility</p:attrName>
                                        </p:attrNameLst>
                                      </p:cBhvr>
                                      <p:to>
                                        <p:strVal val="visible"/>
                                      </p:to>
                                    </p:set>
                                    <p:animEffect transition="in" filter="wipe(left)">
                                      <p:cBhvr>
                                        <p:cTn id="11" dur="500"/>
                                        <p:tgtEl>
                                          <p:spTgt spid="20483"/>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1000"/>
                                        <p:tgtEl>
                                          <p:spTgt spid="7"/>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descr="filmi13-1"/>
          <p:cNvPicPr>
            <a:picLocks noChangeAspect="1" noChangeArrowheads="1"/>
          </p:cNvPicPr>
          <p:nvPr/>
        </p:nvPicPr>
        <p:blipFill>
          <a:blip r:embed="rId2" cstate="email"/>
          <a:srcRect/>
          <a:stretch>
            <a:fillRect/>
          </a:stretch>
        </p:blipFill>
        <p:spPr bwMode="auto">
          <a:xfrm>
            <a:off x="0" y="0"/>
            <a:ext cx="9906000" cy="1412875"/>
          </a:xfrm>
          <a:prstGeom prst="rect">
            <a:avLst/>
          </a:prstGeom>
          <a:noFill/>
          <a:ln w="9525">
            <a:noFill/>
            <a:miter lim="800000"/>
            <a:headEnd/>
            <a:tailEnd/>
          </a:ln>
        </p:spPr>
      </p:pic>
      <p:pic>
        <p:nvPicPr>
          <p:cNvPr id="20483" name="Picture 3" descr="filmi13-2"/>
          <p:cNvPicPr>
            <a:picLocks noChangeAspect="1" noChangeArrowheads="1"/>
          </p:cNvPicPr>
          <p:nvPr/>
        </p:nvPicPr>
        <p:blipFill>
          <a:blip r:embed="rId3" cstate="email"/>
          <a:srcRect/>
          <a:stretch>
            <a:fillRect/>
          </a:stretch>
        </p:blipFill>
        <p:spPr bwMode="auto">
          <a:xfrm>
            <a:off x="0" y="0"/>
            <a:ext cx="9906000" cy="6858000"/>
          </a:xfrm>
          <a:prstGeom prst="rect">
            <a:avLst/>
          </a:prstGeom>
          <a:noFill/>
          <a:ln w="9525">
            <a:noFill/>
            <a:miter lim="800000"/>
            <a:headEnd/>
            <a:tailEnd/>
          </a:ln>
        </p:spPr>
      </p:pic>
      <p:pic>
        <p:nvPicPr>
          <p:cNvPr id="33796" name="Picture 2" descr="C:\Users\cboschetto\Desktop\Imagen1.jpg"/>
          <p:cNvPicPr>
            <a:picLocks noChangeAspect="1" noChangeArrowheads="1"/>
          </p:cNvPicPr>
          <p:nvPr/>
        </p:nvPicPr>
        <p:blipFill>
          <a:blip r:embed="rId4" cstate="email"/>
          <a:srcRect/>
          <a:stretch>
            <a:fillRect/>
          </a:stretch>
        </p:blipFill>
        <p:spPr bwMode="auto">
          <a:xfrm>
            <a:off x="0" y="0"/>
            <a:ext cx="9906000" cy="6888163"/>
          </a:xfrm>
          <a:prstGeom prst="rect">
            <a:avLst/>
          </a:prstGeom>
          <a:noFill/>
          <a:ln w="9525">
            <a:noFill/>
            <a:miter lim="800000"/>
            <a:headEnd/>
            <a:tailEnd/>
          </a:ln>
        </p:spPr>
      </p:pic>
      <p:sp>
        <p:nvSpPr>
          <p:cNvPr id="33797" name="5 CuadroTexto"/>
          <p:cNvSpPr txBox="1">
            <a:spLocks noChangeArrowheads="1"/>
          </p:cNvSpPr>
          <p:nvPr/>
        </p:nvSpPr>
        <p:spPr bwMode="auto">
          <a:xfrm>
            <a:off x="1666875" y="1143000"/>
            <a:ext cx="6500813" cy="492125"/>
          </a:xfrm>
          <a:prstGeom prst="rect">
            <a:avLst/>
          </a:prstGeom>
          <a:noFill/>
          <a:ln w="9525">
            <a:noFill/>
            <a:miter lim="800000"/>
            <a:headEnd/>
            <a:tailEnd/>
          </a:ln>
        </p:spPr>
        <p:txBody>
          <a:bodyPr>
            <a:spAutoFit/>
          </a:bodyPr>
          <a:lstStyle/>
          <a:p>
            <a:pPr algn="ctr"/>
            <a:r>
              <a:rPr lang="es-ES" sz="2600" b="1">
                <a:solidFill>
                  <a:schemeClr val="bg1"/>
                </a:solidFill>
              </a:rPr>
              <a:t>NÓMINA DE ASOCIADOS</a:t>
            </a:r>
          </a:p>
        </p:txBody>
      </p:sp>
      <p:graphicFrame>
        <p:nvGraphicFramePr>
          <p:cNvPr id="7" name="6 Tabla"/>
          <p:cNvGraphicFramePr>
            <a:graphicFrameLocks noGrp="1"/>
          </p:cNvGraphicFramePr>
          <p:nvPr/>
        </p:nvGraphicFramePr>
        <p:xfrm>
          <a:off x="488504" y="2420888"/>
          <a:ext cx="8953529" cy="3573051"/>
        </p:xfrm>
        <a:graphic>
          <a:graphicData uri="http://schemas.openxmlformats.org/drawingml/2006/table">
            <a:tbl>
              <a:tblPr firstRow="1" bandRow="1">
                <a:tableStyleId>{5C22544A-7EE6-4342-B048-85BDC9FD1C3A}</a:tableStyleId>
              </a:tblPr>
              <a:tblGrid>
                <a:gridCol w="5556870"/>
                <a:gridCol w="1991714"/>
                <a:gridCol w="1404945"/>
              </a:tblGrid>
              <a:tr h="348971">
                <a:tc>
                  <a:txBody>
                    <a:bodyPr/>
                    <a:lstStyle/>
                    <a:p>
                      <a:pPr algn="ctr">
                        <a:lnSpc>
                          <a:spcPts val="1700"/>
                        </a:lnSpc>
                      </a:pPr>
                      <a:r>
                        <a:rPr lang="es-AR" sz="1400" dirty="0" smtClean="0"/>
                        <a:t>MUTUALES</a:t>
                      </a:r>
                      <a:endParaRPr lang="es-ES" sz="1400" dirty="0"/>
                    </a:p>
                  </a:txBody>
                  <a:tcPr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rgbClr val="93034B"/>
                    </a:solidFill>
                  </a:tcPr>
                </a:tc>
                <a:tc>
                  <a:txBody>
                    <a:bodyPr/>
                    <a:lstStyle/>
                    <a:p>
                      <a:pPr algn="ctr">
                        <a:lnSpc>
                          <a:spcPts val="1700"/>
                        </a:lnSpc>
                      </a:pPr>
                      <a:r>
                        <a:rPr lang="es-ES" sz="1400" dirty="0" smtClean="0"/>
                        <a:t>ACTIVIDAD </a:t>
                      </a:r>
                      <a:endParaRPr lang="es-ES" sz="1400" dirty="0"/>
                    </a:p>
                  </a:txBody>
                  <a:tcPr anchor="ctr">
                    <a:lnT w="38100" cap="flat" cmpd="sng" algn="ctr">
                      <a:solidFill>
                        <a:schemeClr val="bg1"/>
                      </a:solidFill>
                      <a:prstDash val="solid"/>
                      <a:round/>
                      <a:headEnd type="none" w="med" len="med"/>
                      <a:tailEnd type="none" w="med" len="med"/>
                    </a:lnT>
                    <a:solidFill>
                      <a:srgbClr val="35567F"/>
                    </a:solidFill>
                  </a:tcPr>
                </a:tc>
                <a:tc>
                  <a:txBody>
                    <a:bodyPr/>
                    <a:lstStyle/>
                    <a:p>
                      <a:pPr algn="ctr">
                        <a:lnSpc>
                          <a:spcPts val="1700"/>
                        </a:lnSpc>
                      </a:pPr>
                      <a:r>
                        <a:rPr lang="es-ES" sz="1400" dirty="0" smtClean="0"/>
                        <a:t>FUNDACIÓN</a:t>
                      </a:r>
                      <a:endParaRPr lang="es-ES" sz="1400" dirty="0"/>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35567F"/>
                    </a:solidFill>
                  </a:tcPr>
                </a:tc>
              </a:tr>
              <a:tr h="322408">
                <a:tc>
                  <a:txBody>
                    <a:bodyPr/>
                    <a:lstStyle/>
                    <a:p>
                      <a:r>
                        <a:rPr lang="es-ES" sz="1200" b="1" dirty="0" smtClean="0">
                          <a:solidFill>
                            <a:srgbClr val="002060"/>
                          </a:solidFill>
                        </a:rPr>
                        <a:t>Asociación Mutual Empleados</a:t>
                      </a:r>
                      <a:r>
                        <a:rPr lang="es-ES" sz="1200" b="1" baseline="0" dirty="0" smtClean="0">
                          <a:solidFill>
                            <a:srgbClr val="002060"/>
                          </a:solidFill>
                        </a:rPr>
                        <a:t> Sancor Seguros</a:t>
                      </a:r>
                      <a:endParaRPr lang="es-ES" sz="1200" b="1" dirty="0">
                        <a:solidFill>
                          <a:srgbClr val="002060"/>
                        </a:solidFill>
                      </a:endParaRPr>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c>
                  <a:txBody>
                    <a:bodyPr/>
                    <a:lstStyle/>
                    <a:p>
                      <a:pPr algn="ctr"/>
                      <a:r>
                        <a:rPr lang="es-ES" sz="1200" b="1" dirty="0" smtClean="0">
                          <a:solidFill>
                            <a:srgbClr val="002060"/>
                          </a:solidFill>
                        </a:rPr>
                        <a:t>Previsión</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c>
                  <a:txBody>
                    <a:bodyPr/>
                    <a:lstStyle/>
                    <a:p>
                      <a:pPr algn="ctr">
                        <a:lnSpc>
                          <a:spcPts val="1700"/>
                        </a:lnSpc>
                      </a:pPr>
                      <a:r>
                        <a:rPr lang="es-ES" sz="1200" b="1" dirty="0" smtClean="0">
                          <a:solidFill>
                            <a:srgbClr val="002060"/>
                          </a:solidFill>
                        </a:rPr>
                        <a:t>1981</a:t>
                      </a: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r>
              <a:tr h="322408">
                <a:tc>
                  <a:txBody>
                    <a:bodyPr/>
                    <a:lstStyle/>
                    <a:p>
                      <a:r>
                        <a:rPr lang="es-ES" sz="1200" b="1" dirty="0" smtClean="0">
                          <a:solidFill>
                            <a:srgbClr val="002060"/>
                          </a:solidFill>
                        </a:rPr>
                        <a:t>Asociación Mutual Club A. Unión</a:t>
                      </a:r>
                      <a:endParaRPr lang="es-ES" sz="1200" b="1" dirty="0">
                        <a:solidFill>
                          <a:srgbClr val="002060"/>
                        </a:solidFill>
                      </a:endParaRPr>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s-ES" sz="1200" b="1" dirty="0" smtClean="0">
                          <a:solidFill>
                            <a:srgbClr val="002060"/>
                          </a:solidFill>
                        </a:rPr>
                        <a:t>Ayuda Económica</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lnSpc>
                          <a:spcPts val="1700"/>
                        </a:lnSpc>
                      </a:pPr>
                      <a:r>
                        <a:rPr lang="es-ES" sz="1200" b="1" dirty="0" smtClean="0">
                          <a:solidFill>
                            <a:srgbClr val="002060"/>
                          </a:solidFill>
                        </a:rPr>
                        <a:t>1987</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322408">
                <a:tc>
                  <a:txBody>
                    <a:bodyPr/>
                    <a:lstStyle/>
                    <a:p>
                      <a:r>
                        <a:rPr lang="es-ES" sz="1200" b="1" dirty="0" smtClean="0">
                          <a:solidFill>
                            <a:srgbClr val="002060"/>
                          </a:solidFill>
                        </a:rPr>
                        <a:t>Asociación</a:t>
                      </a:r>
                      <a:r>
                        <a:rPr lang="es-ES" sz="1200" b="1" baseline="0" dirty="0" smtClean="0">
                          <a:solidFill>
                            <a:srgbClr val="002060"/>
                          </a:solidFill>
                        </a:rPr>
                        <a:t> Mutual Personal SanCor</a:t>
                      </a:r>
                      <a:endParaRPr lang="es-ES" sz="1200" b="1" dirty="0">
                        <a:solidFill>
                          <a:srgbClr val="002060"/>
                        </a:solidFill>
                      </a:endParaRPr>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s-ES" sz="1200" b="1" dirty="0" smtClean="0">
                          <a:solidFill>
                            <a:srgbClr val="002060"/>
                          </a:solidFill>
                        </a:rPr>
                        <a:t>Proveeduría y Salud </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lnSpc>
                          <a:spcPts val="1700"/>
                        </a:lnSpc>
                      </a:pPr>
                      <a:r>
                        <a:rPr lang="es-ES" sz="1200" b="1" dirty="0" smtClean="0">
                          <a:solidFill>
                            <a:srgbClr val="002060"/>
                          </a:solidFill>
                        </a:rPr>
                        <a:t>1960</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322408">
                <a:tc>
                  <a:txBody>
                    <a:bodyPr/>
                    <a:lstStyle/>
                    <a:p>
                      <a:r>
                        <a:rPr lang="es-ES" sz="1200" b="1" dirty="0" smtClean="0">
                          <a:solidFill>
                            <a:srgbClr val="002060"/>
                          </a:solidFill>
                        </a:rPr>
                        <a:t>Sociedad Mutual</a:t>
                      </a:r>
                      <a:r>
                        <a:rPr lang="es-ES" sz="1200" b="1" baseline="0" dirty="0" smtClean="0">
                          <a:solidFill>
                            <a:srgbClr val="002060"/>
                          </a:solidFill>
                        </a:rPr>
                        <a:t> Italiana “A. </a:t>
                      </a:r>
                      <a:r>
                        <a:rPr lang="es-ES" sz="1200" b="1" baseline="0" dirty="0" err="1" smtClean="0">
                          <a:solidFill>
                            <a:srgbClr val="002060"/>
                          </a:solidFill>
                        </a:rPr>
                        <a:t>Cappellini</a:t>
                      </a:r>
                      <a:r>
                        <a:rPr lang="es-ES" sz="1200" b="1" baseline="0" dirty="0" smtClean="0">
                          <a:solidFill>
                            <a:srgbClr val="002060"/>
                          </a:solidFill>
                        </a:rPr>
                        <a:t>”</a:t>
                      </a:r>
                      <a:endParaRPr lang="es-ES" sz="1200" b="1" dirty="0">
                        <a:solidFill>
                          <a:srgbClr val="002060"/>
                        </a:solidFill>
                      </a:endParaRPr>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s-ES" sz="1200" b="1" dirty="0" smtClean="0">
                          <a:solidFill>
                            <a:srgbClr val="002060"/>
                          </a:solidFill>
                        </a:rPr>
                        <a:t>Subsidios Sociales</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lnSpc>
                          <a:spcPts val="1700"/>
                        </a:lnSpc>
                      </a:pPr>
                      <a:r>
                        <a:rPr lang="es-ES" sz="1200" b="1" dirty="0" smtClean="0">
                          <a:solidFill>
                            <a:srgbClr val="002060"/>
                          </a:solidFill>
                        </a:rPr>
                        <a:t>1891</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322408">
                <a:tc>
                  <a:txBody>
                    <a:bodyPr/>
                    <a:lstStyle/>
                    <a:p>
                      <a:r>
                        <a:rPr lang="es-ES" sz="1200" b="1" dirty="0" smtClean="0">
                          <a:solidFill>
                            <a:srgbClr val="002060"/>
                          </a:solidFill>
                        </a:rPr>
                        <a:t>Asociación Mutual Club D. Libertad</a:t>
                      </a:r>
                      <a:endParaRPr lang="es-ES" sz="1200" b="1" dirty="0">
                        <a:solidFill>
                          <a:srgbClr val="002060"/>
                        </a:solidFill>
                      </a:endParaRPr>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s-ES" sz="1200" b="1" dirty="0" smtClean="0">
                          <a:solidFill>
                            <a:srgbClr val="002060"/>
                          </a:solidFill>
                        </a:rPr>
                        <a:t>Ayuda Económica</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lnSpc>
                          <a:spcPts val="1700"/>
                        </a:lnSpc>
                      </a:pPr>
                      <a:r>
                        <a:rPr lang="es-ES" sz="1200" b="1" dirty="0" smtClean="0">
                          <a:solidFill>
                            <a:srgbClr val="002060"/>
                          </a:solidFill>
                        </a:rPr>
                        <a:t>1988</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322408">
                <a:tc>
                  <a:txBody>
                    <a:bodyPr/>
                    <a:lstStyle/>
                    <a:p>
                      <a:r>
                        <a:rPr lang="es-ES" sz="1200" b="1" dirty="0" smtClean="0">
                          <a:solidFill>
                            <a:srgbClr val="002060"/>
                          </a:solidFill>
                        </a:rPr>
                        <a:t>Asociación</a:t>
                      </a:r>
                      <a:r>
                        <a:rPr lang="es-ES" sz="1200" b="1" baseline="0" dirty="0" smtClean="0">
                          <a:solidFill>
                            <a:srgbClr val="002060"/>
                          </a:solidFill>
                        </a:rPr>
                        <a:t> Mutual SanCor</a:t>
                      </a:r>
                      <a:endParaRPr lang="es-ES" sz="1200" b="1" dirty="0">
                        <a:solidFill>
                          <a:srgbClr val="002060"/>
                        </a:solidFill>
                      </a:endParaRPr>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s-ES" sz="1200" b="1" dirty="0" smtClean="0">
                          <a:solidFill>
                            <a:srgbClr val="002060"/>
                          </a:solidFill>
                        </a:rPr>
                        <a:t>Salud y Turismo</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lnSpc>
                          <a:spcPts val="1700"/>
                        </a:lnSpc>
                      </a:pPr>
                      <a:r>
                        <a:rPr lang="es-ES" sz="1200" b="1" dirty="0" smtClean="0">
                          <a:solidFill>
                            <a:srgbClr val="002060"/>
                          </a:solidFill>
                        </a:rPr>
                        <a:t>1973</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322408">
                <a:tc>
                  <a:txBody>
                    <a:bodyPr/>
                    <a:lstStyle/>
                    <a:p>
                      <a:r>
                        <a:rPr lang="es-ES" sz="1200" b="1" dirty="0" smtClean="0">
                          <a:solidFill>
                            <a:srgbClr val="002060"/>
                          </a:solidFill>
                        </a:rPr>
                        <a:t>Asociación Mutual </a:t>
                      </a:r>
                      <a:r>
                        <a:rPr lang="es-ES" sz="1200" b="1" dirty="0" err="1" smtClean="0">
                          <a:solidFill>
                            <a:srgbClr val="002060"/>
                          </a:solidFill>
                        </a:rPr>
                        <a:t>Prod</a:t>
                      </a:r>
                      <a:r>
                        <a:rPr lang="es-ES" sz="1200" b="1" dirty="0" smtClean="0">
                          <a:solidFill>
                            <a:srgbClr val="002060"/>
                          </a:solidFill>
                        </a:rPr>
                        <a:t>. Ases. Sancor Seguros</a:t>
                      </a:r>
                      <a:endParaRPr lang="es-ES" sz="1200" b="1" dirty="0">
                        <a:solidFill>
                          <a:srgbClr val="002060"/>
                        </a:solidFill>
                      </a:endParaRPr>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s-ES" sz="1200" b="1" dirty="0" smtClean="0">
                          <a:solidFill>
                            <a:srgbClr val="002060"/>
                          </a:solidFill>
                        </a:rPr>
                        <a:t>Previsión</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lnSpc>
                          <a:spcPts val="1700"/>
                        </a:lnSpc>
                      </a:pPr>
                      <a:r>
                        <a:rPr lang="es-ES" sz="1200" b="1" dirty="0" smtClean="0">
                          <a:solidFill>
                            <a:srgbClr val="002060"/>
                          </a:solidFill>
                        </a:rPr>
                        <a:t>1985</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322408">
                <a:tc>
                  <a:txBody>
                    <a:bodyPr/>
                    <a:lstStyle/>
                    <a:p>
                      <a:r>
                        <a:rPr lang="es-ES" sz="1200" b="1" dirty="0" smtClean="0">
                          <a:solidFill>
                            <a:srgbClr val="002060"/>
                          </a:solidFill>
                        </a:rPr>
                        <a:t>Asociación Mutual Humberto 1° </a:t>
                      </a:r>
                      <a:endParaRPr lang="es-ES" sz="1200" b="1" dirty="0">
                        <a:solidFill>
                          <a:srgbClr val="002060"/>
                        </a:solidFill>
                      </a:endParaRPr>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s-ES" sz="1200" b="1" dirty="0" smtClean="0">
                          <a:solidFill>
                            <a:srgbClr val="002060"/>
                          </a:solidFill>
                        </a:rPr>
                        <a:t>Ayuda Económica</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lnSpc>
                          <a:spcPts val="1700"/>
                        </a:lnSpc>
                      </a:pPr>
                      <a:r>
                        <a:rPr lang="es-ES" sz="1200" b="1" dirty="0" smtClean="0">
                          <a:solidFill>
                            <a:srgbClr val="002060"/>
                          </a:solidFill>
                        </a:rPr>
                        <a:t>1989</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322408">
                <a:tc>
                  <a:txBody>
                    <a:bodyPr/>
                    <a:lstStyle/>
                    <a:p>
                      <a:r>
                        <a:rPr lang="es-ES" sz="1200" b="1" dirty="0" smtClean="0">
                          <a:solidFill>
                            <a:srgbClr val="002060"/>
                          </a:solidFill>
                        </a:rPr>
                        <a:t>Asociación Mutual Ex Empleados Banco Rural</a:t>
                      </a:r>
                      <a:endParaRPr lang="es-ES" sz="1200" b="1" dirty="0">
                        <a:solidFill>
                          <a:srgbClr val="002060"/>
                        </a:solidFill>
                      </a:endParaRPr>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s-ES" sz="1200" b="1" dirty="0" smtClean="0">
                          <a:solidFill>
                            <a:srgbClr val="002060"/>
                          </a:solidFill>
                        </a:rPr>
                        <a:t>Salud</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lnSpc>
                          <a:spcPts val="1700"/>
                        </a:lnSpc>
                      </a:pPr>
                      <a:r>
                        <a:rPr lang="es-ES" sz="1200" b="1" dirty="0" smtClean="0">
                          <a:solidFill>
                            <a:srgbClr val="002060"/>
                          </a:solidFill>
                        </a:rPr>
                        <a:t>1982</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322408">
                <a:tc>
                  <a:txBody>
                    <a:bodyPr/>
                    <a:lstStyle/>
                    <a:p>
                      <a:r>
                        <a:rPr lang="es-ES" sz="1200" b="1" kern="1200" dirty="0" smtClean="0">
                          <a:solidFill>
                            <a:srgbClr val="002060"/>
                          </a:solidFill>
                          <a:latin typeface="+mn-lt"/>
                          <a:ea typeface="+mn-ea"/>
                          <a:cs typeface="+mn-cs"/>
                        </a:rPr>
                        <a:t>Soc. Italiana de S.S.M.M.- "Patria y Trabajo",</a:t>
                      </a:r>
                      <a:endParaRPr lang="es-ES" sz="1200" b="1" kern="1200" dirty="0">
                        <a:solidFill>
                          <a:srgbClr val="002060"/>
                        </a:solidFill>
                        <a:latin typeface="+mn-lt"/>
                        <a:ea typeface="+mn-ea"/>
                        <a:cs typeface="+mn-cs"/>
                      </a:endParaRPr>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s-AR" sz="1200" b="1" dirty="0" smtClean="0">
                          <a:solidFill>
                            <a:srgbClr val="002060"/>
                          </a:solidFill>
                        </a:rPr>
                        <a:t>Ayuda</a:t>
                      </a:r>
                      <a:r>
                        <a:rPr lang="es-AR" sz="1200" b="1" baseline="0" dirty="0" smtClean="0">
                          <a:solidFill>
                            <a:srgbClr val="002060"/>
                          </a:solidFill>
                        </a:rPr>
                        <a:t> Económica</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ts val="1700"/>
                        </a:lnSpc>
                      </a:pPr>
                      <a:r>
                        <a:rPr lang="es-ES" sz="1200" b="1" dirty="0" smtClean="0">
                          <a:solidFill>
                            <a:srgbClr val="002060"/>
                          </a:solidFill>
                        </a:rPr>
                        <a:t>1913</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r>
            </a:tbl>
          </a:graphicData>
        </a:graphic>
      </p:graphicFrame>
      <p:pic>
        <p:nvPicPr>
          <p:cNvPr id="8" name="Picture 5" descr="tapa2"/>
          <p:cNvPicPr>
            <a:picLocks noChangeAspect="1" noChangeArrowheads="1"/>
          </p:cNvPicPr>
          <p:nvPr/>
        </p:nvPicPr>
        <p:blipFill>
          <a:blip r:embed="rId5" cstate="email">
            <a:clrChange>
              <a:clrFrom>
                <a:srgbClr val="004181"/>
              </a:clrFrom>
              <a:clrTo>
                <a:srgbClr val="004181">
                  <a:alpha val="0"/>
                </a:srgbClr>
              </a:clrTo>
            </a:clrChange>
          </a:blip>
          <a:srcRect l="13654" r="53635"/>
          <a:stretch>
            <a:fillRect/>
          </a:stretch>
        </p:blipFill>
        <p:spPr bwMode="auto">
          <a:xfrm>
            <a:off x="7073551" y="50329"/>
            <a:ext cx="2775993" cy="612000"/>
          </a:xfrm>
          <a:prstGeom prst="rect">
            <a:avLst/>
          </a:prstGeom>
          <a:noFill/>
          <a:ln>
            <a:noFill/>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wipe(up)">
                                      <p:cBhvr>
                                        <p:cTn id="7" dur="1000"/>
                                        <p:tgtEl>
                                          <p:spTgt spid="2048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0483"/>
                                        </p:tgtEl>
                                        <p:attrNameLst>
                                          <p:attrName>style.visibility</p:attrName>
                                        </p:attrNameLst>
                                      </p:cBhvr>
                                      <p:to>
                                        <p:strVal val="visible"/>
                                      </p:to>
                                    </p:set>
                                    <p:animEffect transition="in" filter="wipe(left)">
                                      <p:cBhvr>
                                        <p:cTn id="11" dur="500"/>
                                        <p:tgtEl>
                                          <p:spTgt spid="20483"/>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1000"/>
                                        <p:tgtEl>
                                          <p:spTgt spid="7"/>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descr="filmi13-1"/>
          <p:cNvPicPr>
            <a:picLocks noChangeAspect="1" noChangeArrowheads="1"/>
          </p:cNvPicPr>
          <p:nvPr/>
        </p:nvPicPr>
        <p:blipFill>
          <a:blip r:embed="rId2" cstate="email"/>
          <a:srcRect/>
          <a:stretch>
            <a:fillRect/>
          </a:stretch>
        </p:blipFill>
        <p:spPr bwMode="auto">
          <a:xfrm>
            <a:off x="0" y="0"/>
            <a:ext cx="9906000" cy="1412875"/>
          </a:xfrm>
          <a:prstGeom prst="rect">
            <a:avLst/>
          </a:prstGeom>
          <a:noFill/>
          <a:ln w="9525">
            <a:noFill/>
            <a:miter lim="800000"/>
            <a:headEnd/>
            <a:tailEnd/>
          </a:ln>
        </p:spPr>
      </p:pic>
      <p:pic>
        <p:nvPicPr>
          <p:cNvPr id="20483" name="Picture 3" descr="filmi13-2"/>
          <p:cNvPicPr>
            <a:picLocks noChangeAspect="1" noChangeArrowheads="1"/>
          </p:cNvPicPr>
          <p:nvPr/>
        </p:nvPicPr>
        <p:blipFill>
          <a:blip r:embed="rId3" cstate="email"/>
          <a:srcRect/>
          <a:stretch>
            <a:fillRect/>
          </a:stretch>
        </p:blipFill>
        <p:spPr bwMode="auto">
          <a:xfrm>
            <a:off x="0" y="0"/>
            <a:ext cx="9906000" cy="6858000"/>
          </a:xfrm>
          <a:prstGeom prst="rect">
            <a:avLst/>
          </a:prstGeom>
          <a:noFill/>
          <a:ln w="9525">
            <a:noFill/>
            <a:miter lim="800000"/>
            <a:headEnd/>
            <a:tailEnd/>
          </a:ln>
        </p:spPr>
      </p:pic>
      <p:pic>
        <p:nvPicPr>
          <p:cNvPr id="34820" name="Picture 2" descr="C:\Users\cboschetto\Desktop\Imagen1.jpg"/>
          <p:cNvPicPr>
            <a:picLocks noChangeAspect="1" noChangeArrowheads="1"/>
          </p:cNvPicPr>
          <p:nvPr/>
        </p:nvPicPr>
        <p:blipFill>
          <a:blip r:embed="rId4" cstate="email"/>
          <a:srcRect/>
          <a:stretch>
            <a:fillRect/>
          </a:stretch>
        </p:blipFill>
        <p:spPr bwMode="auto">
          <a:xfrm>
            <a:off x="0" y="0"/>
            <a:ext cx="9906000" cy="6888163"/>
          </a:xfrm>
          <a:prstGeom prst="rect">
            <a:avLst/>
          </a:prstGeom>
          <a:noFill/>
          <a:ln w="9525">
            <a:noFill/>
            <a:miter lim="800000"/>
            <a:headEnd/>
            <a:tailEnd/>
          </a:ln>
        </p:spPr>
      </p:pic>
      <p:sp>
        <p:nvSpPr>
          <p:cNvPr id="34821" name="5 CuadroTexto"/>
          <p:cNvSpPr txBox="1">
            <a:spLocks noChangeArrowheads="1"/>
          </p:cNvSpPr>
          <p:nvPr/>
        </p:nvSpPr>
        <p:spPr bwMode="auto">
          <a:xfrm>
            <a:off x="1666875" y="1143000"/>
            <a:ext cx="6500813" cy="492125"/>
          </a:xfrm>
          <a:prstGeom prst="rect">
            <a:avLst/>
          </a:prstGeom>
          <a:noFill/>
          <a:ln w="9525">
            <a:noFill/>
            <a:miter lim="800000"/>
            <a:headEnd/>
            <a:tailEnd/>
          </a:ln>
        </p:spPr>
        <p:txBody>
          <a:bodyPr>
            <a:spAutoFit/>
          </a:bodyPr>
          <a:lstStyle/>
          <a:p>
            <a:pPr algn="ctr"/>
            <a:r>
              <a:rPr lang="es-ES" sz="2600" b="1">
                <a:solidFill>
                  <a:schemeClr val="bg1"/>
                </a:solidFill>
              </a:rPr>
              <a:t>NÓMINA DE ASOCIADOS</a:t>
            </a:r>
          </a:p>
        </p:txBody>
      </p:sp>
      <p:graphicFrame>
        <p:nvGraphicFramePr>
          <p:cNvPr id="7" name="6 Tabla"/>
          <p:cNvGraphicFramePr>
            <a:graphicFrameLocks noGrp="1"/>
          </p:cNvGraphicFramePr>
          <p:nvPr/>
        </p:nvGraphicFramePr>
        <p:xfrm>
          <a:off x="488504" y="2348880"/>
          <a:ext cx="8953529" cy="2095803"/>
        </p:xfrm>
        <a:graphic>
          <a:graphicData uri="http://schemas.openxmlformats.org/drawingml/2006/table">
            <a:tbl>
              <a:tblPr firstRow="1" bandRow="1">
                <a:tableStyleId>{5C22544A-7EE6-4342-B048-85BDC9FD1C3A}</a:tableStyleId>
              </a:tblPr>
              <a:tblGrid>
                <a:gridCol w="5556870"/>
                <a:gridCol w="1991714"/>
                <a:gridCol w="1404945"/>
              </a:tblGrid>
              <a:tr h="348971">
                <a:tc>
                  <a:txBody>
                    <a:bodyPr/>
                    <a:lstStyle/>
                    <a:p>
                      <a:pPr algn="ctr">
                        <a:lnSpc>
                          <a:spcPts val="1700"/>
                        </a:lnSpc>
                      </a:pPr>
                      <a:r>
                        <a:rPr lang="es-ES" sz="1400" dirty="0" smtClean="0"/>
                        <a:t>FUNDACIONES</a:t>
                      </a:r>
                      <a:endParaRPr lang="es-ES" sz="1400" dirty="0"/>
                    </a:p>
                  </a:txBody>
                  <a:tcPr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rgbClr val="93034B"/>
                    </a:solidFill>
                  </a:tcPr>
                </a:tc>
                <a:tc>
                  <a:txBody>
                    <a:bodyPr/>
                    <a:lstStyle/>
                    <a:p>
                      <a:pPr algn="ctr">
                        <a:lnSpc>
                          <a:spcPts val="1700"/>
                        </a:lnSpc>
                      </a:pPr>
                      <a:r>
                        <a:rPr lang="es-ES" sz="1400" dirty="0" smtClean="0"/>
                        <a:t>ACTIVIDAD </a:t>
                      </a:r>
                      <a:endParaRPr lang="es-ES" sz="1400" dirty="0"/>
                    </a:p>
                  </a:txBody>
                  <a:tcPr anchor="ctr">
                    <a:lnT w="38100" cap="flat" cmpd="sng" algn="ctr">
                      <a:solidFill>
                        <a:schemeClr val="bg1"/>
                      </a:solidFill>
                      <a:prstDash val="solid"/>
                      <a:round/>
                      <a:headEnd type="none" w="med" len="med"/>
                      <a:tailEnd type="none" w="med" len="med"/>
                    </a:lnT>
                    <a:solidFill>
                      <a:srgbClr val="35567F"/>
                    </a:solidFill>
                  </a:tcPr>
                </a:tc>
                <a:tc>
                  <a:txBody>
                    <a:bodyPr/>
                    <a:lstStyle/>
                    <a:p>
                      <a:pPr algn="ctr">
                        <a:lnSpc>
                          <a:spcPts val="1700"/>
                        </a:lnSpc>
                      </a:pPr>
                      <a:r>
                        <a:rPr lang="es-ES" sz="1400" dirty="0" smtClean="0"/>
                        <a:t>FUNDACIÓN</a:t>
                      </a:r>
                      <a:endParaRPr lang="es-ES" sz="1400" dirty="0"/>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35567F"/>
                    </a:solidFill>
                  </a:tcPr>
                </a:tc>
              </a:tr>
              <a:tr h="322408">
                <a:tc>
                  <a:txBody>
                    <a:bodyPr/>
                    <a:lstStyle/>
                    <a:p>
                      <a:pPr lvl="0"/>
                      <a:r>
                        <a:rPr lang="es-ES" sz="1200" b="1" kern="1200" dirty="0" smtClean="0">
                          <a:solidFill>
                            <a:srgbClr val="002060"/>
                          </a:solidFill>
                          <a:latin typeface="+mn-lt"/>
                          <a:ea typeface="+mn-ea"/>
                          <a:cs typeface="+mn-cs"/>
                        </a:rPr>
                        <a:t>Fundación Iberoamericana de Salud y Seguridad Ocupacional (F.I.S.O.)</a:t>
                      </a:r>
                      <a:endParaRPr lang="es-ES" sz="1200" b="1" kern="1200" dirty="0">
                        <a:solidFill>
                          <a:srgbClr val="002060"/>
                        </a:solidFill>
                        <a:latin typeface="+mn-lt"/>
                        <a:ea typeface="+mn-ea"/>
                        <a:cs typeface="+mn-cs"/>
                      </a:endParaRPr>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c>
                  <a:txBody>
                    <a:bodyPr/>
                    <a:lstStyle/>
                    <a:p>
                      <a:pPr algn="ctr"/>
                      <a:r>
                        <a:rPr lang="es-ES" sz="1200" b="1" dirty="0" smtClean="0">
                          <a:solidFill>
                            <a:srgbClr val="002060"/>
                          </a:solidFill>
                        </a:rPr>
                        <a:t>Servicios</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c>
                  <a:txBody>
                    <a:bodyPr/>
                    <a:lstStyle/>
                    <a:p>
                      <a:pPr algn="ctr">
                        <a:lnSpc>
                          <a:spcPts val="1700"/>
                        </a:lnSpc>
                      </a:pPr>
                      <a:r>
                        <a:rPr lang="es-ES" sz="1200" b="1" dirty="0" smtClean="0">
                          <a:solidFill>
                            <a:srgbClr val="002060"/>
                          </a:solidFill>
                        </a:rPr>
                        <a:t>1999</a:t>
                      </a: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r>
              <a:tr h="322408">
                <a:tc>
                  <a:txBody>
                    <a:bodyPr/>
                    <a:lstStyle/>
                    <a:p>
                      <a:r>
                        <a:rPr lang="es-ES" sz="1200" b="1" dirty="0" smtClean="0">
                          <a:solidFill>
                            <a:srgbClr val="002060"/>
                          </a:solidFill>
                        </a:rPr>
                        <a:t>Fundación SanCor</a:t>
                      </a:r>
                      <a:endParaRPr lang="es-ES" sz="1200" b="1" dirty="0">
                        <a:solidFill>
                          <a:srgbClr val="002060"/>
                        </a:solidFill>
                      </a:endParaRPr>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s-ES" sz="1200" b="1" dirty="0" smtClean="0">
                          <a:solidFill>
                            <a:srgbClr val="002060"/>
                          </a:solidFill>
                        </a:rPr>
                        <a:t>Servicios</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lnSpc>
                          <a:spcPts val="1700"/>
                        </a:lnSpc>
                      </a:pPr>
                      <a:r>
                        <a:rPr lang="es-ES" sz="1200" b="1" dirty="0" smtClean="0">
                          <a:solidFill>
                            <a:srgbClr val="002060"/>
                          </a:solidFill>
                        </a:rPr>
                        <a:t>1989</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322408">
                <a:tc>
                  <a:txBody>
                    <a:bodyPr/>
                    <a:lstStyle/>
                    <a:p>
                      <a:r>
                        <a:rPr lang="es-ES" sz="1200" b="1" dirty="0" smtClean="0">
                          <a:solidFill>
                            <a:srgbClr val="002060"/>
                          </a:solidFill>
                        </a:rPr>
                        <a:t>Fundación Sudecor Litoral</a:t>
                      </a:r>
                      <a:endParaRPr lang="es-ES" sz="1200" b="1" dirty="0">
                        <a:solidFill>
                          <a:srgbClr val="002060"/>
                        </a:solidFill>
                      </a:endParaRPr>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s-ES" sz="1200" b="1" dirty="0" smtClean="0">
                          <a:solidFill>
                            <a:srgbClr val="002060"/>
                          </a:solidFill>
                        </a:rPr>
                        <a:t>Servicios</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lnSpc>
                          <a:spcPts val="1700"/>
                        </a:lnSpc>
                      </a:pPr>
                      <a:r>
                        <a:rPr lang="es-ES" sz="1200" b="1" dirty="0" smtClean="0">
                          <a:solidFill>
                            <a:srgbClr val="002060"/>
                          </a:solidFill>
                        </a:rPr>
                        <a:t>1989</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322408">
                <a:tc>
                  <a:txBody>
                    <a:bodyPr/>
                    <a:lstStyle/>
                    <a:p>
                      <a:r>
                        <a:rPr lang="es-ES" sz="1200" b="1" dirty="0" smtClean="0">
                          <a:solidFill>
                            <a:srgbClr val="002060"/>
                          </a:solidFill>
                        </a:rPr>
                        <a:t>Fundación de la Cuenca</a:t>
                      </a:r>
                      <a:endParaRPr lang="es-ES" sz="1200" b="1" dirty="0">
                        <a:solidFill>
                          <a:srgbClr val="002060"/>
                        </a:solidFill>
                      </a:endParaRPr>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s-ES" sz="1200" b="1" dirty="0" smtClean="0">
                          <a:solidFill>
                            <a:srgbClr val="002060"/>
                          </a:solidFill>
                        </a:rPr>
                        <a:t>Servicios</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lnSpc>
                          <a:spcPts val="1700"/>
                        </a:lnSpc>
                      </a:pPr>
                      <a:r>
                        <a:rPr lang="es-ES" sz="1200" b="1" dirty="0" smtClean="0">
                          <a:solidFill>
                            <a:srgbClr val="002060"/>
                          </a:solidFill>
                        </a:rPr>
                        <a:t>2003</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322408">
                <a:tc>
                  <a:txBody>
                    <a:bodyPr/>
                    <a:lstStyle/>
                    <a:p>
                      <a:r>
                        <a:rPr lang="es-ES" sz="1200" b="1" dirty="0" smtClean="0">
                          <a:solidFill>
                            <a:srgbClr val="002060"/>
                          </a:solidFill>
                        </a:rPr>
                        <a:t>Fundación Grupo Sancor Seguros </a:t>
                      </a:r>
                      <a:endParaRPr lang="es-ES" sz="1200" b="1" dirty="0">
                        <a:solidFill>
                          <a:srgbClr val="002060"/>
                        </a:solidFill>
                      </a:endParaRPr>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s-ES" sz="1200" b="1" dirty="0" smtClean="0">
                          <a:solidFill>
                            <a:srgbClr val="002060"/>
                          </a:solidFill>
                        </a:rPr>
                        <a:t>Servicios</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lnSpc>
                          <a:spcPts val="1700"/>
                        </a:lnSpc>
                      </a:pPr>
                      <a:r>
                        <a:rPr lang="es-ES" sz="1200" b="1" dirty="0" smtClean="0">
                          <a:solidFill>
                            <a:srgbClr val="002060"/>
                          </a:solidFill>
                        </a:rPr>
                        <a:t>2007</a:t>
                      </a:r>
                      <a:endParaRPr lang="es-ES" sz="1200" b="1" dirty="0">
                        <a:solidFill>
                          <a:srgbClr val="002060"/>
                        </a:solidFill>
                      </a:endParaRP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bl>
          </a:graphicData>
        </a:graphic>
      </p:graphicFrame>
      <p:pic>
        <p:nvPicPr>
          <p:cNvPr id="8" name="Picture 5" descr="tapa2"/>
          <p:cNvPicPr>
            <a:picLocks noChangeAspect="1" noChangeArrowheads="1"/>
          </p:cNvPicPr>
          <p:nvPr/>
        </p:nvPicPr>
        <p:blipFill>
          <a:blip r:embed="rId5" cstate="email">
            <a:clrChange>
              <a:clrFrom>
                <a:srgbClr val="004181"/>
              </a:clrFrom>
              <a:clrTo>
                <a:srgbClr val="004181">
                  <a:alpha val="0"/>
                </a:srgbClr>
              </a:clrTo>
            </a:clrChange>
          </a:blip>
          <a:srcRect l="13654" r="53635"/>
          <a:stretch>
            <a:fillRect/>
          </a:stretch>
        </p:blipFill>
        <p:spPr bwMode="auto">
          <a:xfrm>
            <a:off x="7145559" y="50329"/>
            <a:ext cx="2775993" cy="612000"/>
          </a:xfrm>
          <a:prstGeom prst="rect">
            <a:avLst/>
          </a:prstGeom>
          <a:noFill/>
          <a:ln>
            <a:noFill/>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wipe(up)">
                                      <p:cBhvr>
                                        <p:cTn id="7" dur="1000"/>
                                        <p:tgtEl>
                                          <p:spTgt spid="2048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0483"/>
                                        </p:tgtEl>
                                        <p:attrNameLst>
                                          <p:attrName>style.visibility</p:attrName>
                                        </p:attrNameLst>
                                      </p:cBhvr>
                                      <p:to>
                                        <p:strVal val="visible"/>
                                      </p:to>
                                    </p:set>
                                    <p:animEffect transition="in" filter="wipe(left)">
                                      <p:cBhvr>
                                        <p:cTn id="11" dur="500"/>
                                        <p:tgtEl>
                                          <p:spTgt spid="20483"/>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1000"/>
                                        <p:tgtEl>
                                          <p:spTgt spid="7"/>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6" name="Picture 2" descr="filmi13-1"/>
          <p:cNvPicPr>
            <a:picLocks noChangeAspect="1" noChangeArrowheads="1"/>
          </p:cNvPicPr>
          <p:nvPr/>
        </p:nvPicPr>
        <p:blipFill>
          <a:blip r:embed="rId2" cstate="email"/>
          <a:srcRect/>
          <a:stretch>
            <a:fillRect/>
          </a:stretch>
        </p:blipFill>
        <p:spPr bwMode="auto">
          <a:xfrm>
            <a:off x="0" y="0"/>
            <a:ext cx="9906000" cy="1412875"/>
          </a:xfrm>
          <a:prstGeom prst="rect">
            <a:avLst/>
          </a:prstGeom>
          <a:noFill/>
          <a:ln w="9525">
            <a:noFill/>
            <a:miter lim="800000"/>
            <a:headEnd/>
            <a:tailEnd/>
          </a:ln>
        </p:spPr>
      </p:pic>
      <p:pic>
        <p:nvPicPr>
          <p:cNvPr id="57347" name="Picture 3" descr="filmi13-2"/>
          <p:cNvPicPr>
            <a:picLocks noChangeAspect="1" noChangeArrowheads="1"/>
          </p:cNvPicPr>
          <p:nvPr/>
        </p:nvPicPr>
        <p:blipFill>
          <a:blip r:embed="rId3" cstate="email"/>
          <a:srcRect/>
          <a:stretch>
            <a:fillRect/>
          </a:stretch>
        </p:blipFill>
        <p:spPr bwMode="auto">
          <a:xfrm>
            <a:off x="0" y="0"/>
            <a:ext cx="9906000" cy="6858000"/>
          </a:xfrm>
          <a:prstGeom prst="rect">
            <a:avLst/>
          </a:prstGeom>
          <a:noFill/>
          <a:ln w="9525">
            <a:noFill/>
            <a:miter lim="800000"/>
            <a:headEnd/>
            <a:tailEnd/>
          </a:ln>
        </p:spPr>
      </p:pic>
      <p:pic>
        <p:nvPicPr>
          <p:cNvPr id="57350" name="Picture 6" descr="Imagen4"/>
          <p:cNvPicPr>
            <a:picLocks noChangeAspect="1" noChangeArrowheads="1"/>
          </p:cNvPicPr>
          <p:nvPr/>
        </p:nvPicPr>
        <p:blipFill>
          <a:blip r:embed="rId4" cstate="email"/>
          <a:srcRect/>
          <a:stretch>
            <a:fillRect/>
          </a:stretch>
        </p:blipFill>
        <p:spPr bwMode="auto">
          <a:xfrm>
            <a:off x="0" y="0"/>
            <a:ext cx="9906000" cy="6858000"/>
          </a:xfrm>
          <a:prstGeom prst="rect">
            <a:avLst/>
          </a:prstGeom>
          <a:noFill/>
          <a:ln w="9525">
            <a:noFill/>
            <a:miter lim="800000"/>
            <a:headEnd/>
            <a:tailEnd/>
          </a:ln>
        </p:spPr>
      </p:pic>
      <p:sp>
        <p:nvSpPr>
          <p:cNvPr id="57351" name="Text Box 7"/>
          <p:cNvSpPr txBox="1">
            <a:spLocks noChangeArrowheads="1"/>
          </p:cNvSpPr>
          <p:nvPr/>
        </p:nvSpPr>
        <p:spPr bwMode="auto">
          <a:xfrm>
            <a:off x="849313" y="2708275"/>
            <a:ext cx="8207375" cy="3751263"/>
          </a:xfrm>
          <a:prstGeom prst="rect">
            <a:avLst/>
          </a:prstGeom>
          <a:noFill/>
          <a:ln w="9525">
            <a:noFill/>
            <a:miter lim="800000"/>
            <a:headEnd/>
            <a:tailEnd/>
          </a:ln>
        </p:spPr>
        <p:txBody>
          <a:bodyPr>
            <a:spAutoFit/>
          </a:bodyPr>
          <a:lstStyle/>
          <a:p>
            <a:pPr>
              <a:tabLst>
                <a:tab pos="536575" algn="l"/>
              </a:tabLst>
            </a:pPr>
            <a:r>
              <a:rPr lang="es-ES" b="1">
                <a:solidFill>
                  <a:srgbClr val="004182"/>
                </a:solidFill>
                <a:latin typeface="Arial Narrow" pitchFamily="34" charset="0"/>
              </a:rPr>
              <a:t>1988:</a:t>
            </a:r>
            <a:r>
              <a:rPr lang="es-ES">
                <a:latin typeface="Arial Narrow" pitchFamily="34" charset="0"/>
              </a:rPr>
              <a:t>  </a:t>
            </a:r>
            <a:r>
              <a:rPr lang="es-ES" b="1">
                <a:latin typeface="Arial Narrow" pitchFamily="34" charset="0"/>
              </a:rPr>
              <a:t>la Coop. Ltda. Tamberos Sunchales absorbe a las siguientes:</a:t>
            </a:r>
          </a:p>
          <a:p>
            <a:pPr marL="541338" lvl="1" indent="-4763">
              <a:buFontTx/>
              <a:buChar char="•"/>
              <a:tabLst>
                <a:tab pos="536575" algn="l"/>
              </a:tabLst>
            </a:pPr>
            <a:r>
              <a:rPr lang="es-ES">
                <a:latin typeface="Arial Narrow" pitchFamily="34" charset="0"/>
              </a:rPr>
              <a:t>  Coop. Ltda. Tamberos La Valiente (fundada en 1958)</a:t>
            </a:r>
          </a:p>
          <a:p>
            <a:pPr marL="541338" lvl="1" indent="-4763">
              <a:buFontTx/>
              <a:buChar char="•"/>
              <a:tabLst>
                <a:tab pos="536575" algn="l"/>
              </a:tabLst>
            </a:pPr>
            <a:r>
              <a:rPr lang="es-ES">
                <a:latin typeface="Arial Narrow" pitchFamily="34" charset="0"/>
              </a:rPr>
              <a:t>  Coop. Ltda. Tamberos El Fortín (fundada en 1942)</a:t>
            </a:r>
          </a:p>
          <a:p>
            <a:pPr marL="541338" lvl="1" indent="-4763">
              <a:buFontTx/>
              <a:buChar char="•"/>
              <a:tabLst>
                <a:tab pos="536575" algn="l"/>
              </a:tabLst>
            </a:pPr>
            <a:r>
              <a:rPr lang="es-ES">
                <a:latin typeface="Arial Narrow" pitchFamily="34" charset="0"/>
              </a:rPr>
              <a:t>  Coop. Ltda. Tamberos La Manuelita (fundada en 1942)</a:t>
            </a:r>
          </a:p>
          <a:p>
            <a:pPr marL="541338" lvl="1" indent="-4763">
              <a:buFontTx/>
              <a:buChar char="•"/>
              <a:tabLst>
                <a:tab pos="536575" algn="l"/>
              </a:tabLst>
            </a:pPr>
            <a:r>
              <a:rPr lang="es-ES">
                <a:latin typeface="Arial Narrow" pitchFamily="34" charset="0"/>
              </a:rPr>
              <a:t>  Coop. Ltda. Tamberos Las Dos Colonias (fundada en 1937)</a:t>
            </a:r>
          </a:p>
          <a:p>
            <a:pPr>
              <a:tabLst>
                <a:tab pos="536575" algn="l"/>
              </a:tabLst>
            </a:pPr>
            <a:endParaRPr lang="es-ES" sz="1400">
              <a:latin typeface="Arial Narrow" pitchFamily="34" charset="0"/>
            </a:endParaRPr>
          </a:p>
          <a:p>
            <a:pPr>
              <a:tabLst>
                <a:tab pos="536575" algn="l"/>
              </a:tabLst>
            </a:pPr>
            <a:r>
              <a:rPr lang="es-ES" b="1">
                <a:solidFill>
                  <a:srgbClr val="004182"/>
                </a:solidFill>
                <a:latin typeface="Arial Narrow" pitchFamily="34" charset="0"/>
              </a:rPr>
              <a:t>1991:</a:t>
            </a:r>
            <a:r>
              <a:rPr lang="es-ES">
                <a:latin typeface="Arial Narrow" pitchFamily="34" charset="0"/>
              </a:rPr>
              <a:t> </a:t>
            </a:r>
            <a:r>
              <a:rPr lang="es-ES" b="1">
                <a:latin typeface="Arial Narrow" pitchFamily="34" charset="0"/>
              </a:rPr>
              <a:t>la Coop. Ltda. Tamberos Colonias Frías absorbe a la</a:t>
            </a:r>
            <a:r>
              <a:rPr lang="es-ES">
                <a:latin typeface="Arial Narrow" pitchFamily="34" charset="0"/>
              </a:rPr>
              <a:t> </a:t>
            </a:r>
          </a:p>
          <a:p>
            <a:pPr marL="541338" lvl="1" indent="-4763">
              <a:buFontTx/>
              <a:buChar char="•"/>
              <a:tabLst>
                <a:tab pos="536575" algn="l"/>
              </a:tabLst>
            </a:pPr>
            <a:r>
              <a:rPr lang="es-ES">
                <a:latin typeface="Arial Narrow" pitchFamily="34" charset="0"/>
              </a:rPr>
              <a:t>  Coop. Ltda. Tamberos Sunchales Norte (fundada en 1936)</a:t>
            </a:r>
          </a:p>
          <a:p>
            <a:pPr marL="541338" lvl="1" indent="-4763">
              <a:buFontTx/>
              <a:buChar char="•"/>
              <a:tabLst>
                <a:tab pos="536575" algn="l"/>
              </a:tabLst>
            </a:pPr>
            <a:endParaRPr lang="es-ES" sz="1400">
              <a:latin typeface="Arial Narrow" pitchFamily="34" charset="0"/>
            </a:endParaRPr>
          </a:p>
          <a:p>
            <a:pPr>
              <a:tabLst>
                <a:tab pos="536575" algn="l"/>
              </a:tabLst>
            </a:pPr>
            <a:r>
              <a:rPr lang="es-ES" b="1">
                <a:solidFill>
                  <a:srgbClr val="004182"/>
                </a:solidFill>
                <a:latin typeface="Arial Narrow" pitchFamily="34" charset="0"/>
              </a:rPr>
              <a:t>1995:</a:t>
            </a:r>
            <a:r>
              <a:rPr lang="es-ES" b="1">
                <a:latin typeface="Arial Narrow" pitchFamily="34" charset="0"/>
              </a:rPr>
              <a:t> Banco Bica Coop. Ltda. absorbe al</a:t>
            </a:r>
          </a:p>
          <a:p>
            <a:pPr marL="541338" lvl="1" indent="-4763">
              <a:buFontTx/>
              <a:buChar char="•"/>
              <a:tabLst>
                <a:tab pos="536575" algn="l"/>
              </a:tabLst>
            </a:pPr>
            <a:r>
              <a:rPr lang="es-ES">
                <a:latin typeface="Arial Narrow" pitchFamily="34" charset="0"/>
              </a:rPr>
              <a:t>  Banco Rural Sunchales Coop. Ltda. (fundado en 1958)</a:t>
            </a:r>
          </a:p>
          <a:p>
            <a:pPr>
              <a:tabLst>
                <a:tab pos="536575" algn="l"/>
              </a:tabLst>
            </a:pPr>
            <a:endParaRPr lang="es-ES" sz="1400">
              <a:latin typeface="Arial Narrow" pitchFamily="34" charset="0"/>
            </a:endParaRPr>
          </a:p>
          <a:p>
            <a:pPr>
              <a:tabLst>
                <a:tab pos="536575" algn="l"/>
              </a:tabLst>
            </a:pPr>
            <a:r>
              <a:rPr lang="es-ES" b="1">
                <a:solidFill>
                  <a:srgbClr val="004182"/>
                </a:solidFill>
                <a:latin typeface="Arial Narrow" pitchFamily="34" charset="0"/>
              </a:rPr>
              <a:t>2001:</a:t>
            </a:r>
            <a:r>
              <a:rPr lang="es-ES" b="1">
                <a:latin typeface="Arial Narrow" pitchFamily="34" charset="0"/>
              </a:rPr>
              <a:t> la Coop. de Agua Potable Ltda. absorbe a la</a:t>
            </a:r>
          </a:p>
          <a:p>
            <a:pPr marL="541338" lvl="1" indent="-4763">
              <a:buFontTx/>
              <a:buChar char="•"/>
              <a:tabLst>
                <a:tab pos="536575" algn="l"/>
              </a:tabLst>
            </a:pPr>
            <a:r>
              <a:rPr lang="es-ES">
                <a:latin typeface="Arial Narrow" pitchFamily="34" charset="0"/>
              </a:rPr>
              <a:t>  Coop. Agropecuaria y de Consumo Ltda. (fundada en 1954)</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wipe(up)">
                                      <p:cBhvr>
                                        <p:cTn id="7" dur="1000"/>
                                        <p:tgtEl>
                                          <p:spTgt spid="5734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57347"/>
                                        </p:tgtEl>
                                        <p:attrNameLst>
                                          <p:attrName>style.visibility</p:attrName>
                                        </p:attrNameLst>
                                      </p:cBhvr>
                                      <p:to>
                                        <p:strVal val="visible"/>
                                      </p:to>
                                    </p:set>
                                    <p:animEffect transition="in" filter="wipe(left)">
                                      <p:cBhvr>
                                        <p:cTn id="11" dur="500"/>
                                        <p:tgtEl>
                                          <p:spTgt spid="57347"/>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57350"/>
                                        </p:tgtEl>
                                        <p:attrNameLst>
                                          <p:attrName>style.visibility</p:attrName>
                                        </p:attrNameLst>
                                      </p:cBhvr>
                                      <p:to>
                                        <p:strVal val="visible"/>
                                      </p:to>
                                    </p:set>
                                    <p:animEffect transition="in" filter="wipe(up)">
                                      <p:cBhvr>
                                        <p:cTn id="15" dur="2000"/>
                                        <p:tgtEl>
                                          <p:spTgt spid="57350"/>
                                        </p:tgtEl>
                                      </p:cBhvr>
                                    </p:animEffect>
                                  </p:childTnLst>
                                </p:cTn>
                              </p:par>
                            </p:childTnLst>
                          </p:cTn>
                        </p:par>
                        <p:par>
                          <p:cTn id="16" fill="hold">
                            <p:stCondLst>
                              <p:cond delay="3500"/>
                            </p:stCondLst>
                            <p:childTnLst>
                              <p:par>
                                <p:cTn id="17" presetID="22" presetClass="entr" presetSubtype="1" fill="hold" grpId="0" nodeType="afterEffect">
                                  <p:stCondLst>
                                    <p:cond delay="0"/>
                                  </p:stCondLst>
                                  <p:childTnLst>
                                    <p:set>
                                      <p:cBhvr>
                                        <p:cTn id="18" dur="1" fill="hold">
                                          <p:stCondLst>
                                            <p:cond delay="0"/>
                                          </p:stCondLst>
                                        </p:cTn>
                                        <p:tgtEl>
                                          <p:spTgt spid="57351"/>
                                        </p:tgtEl>
                                        <p:attrNameLst>
                                          <p:attrName>style.visibility</p:attrName>
                                        </p:attrNameLst>
                                      </p:cBhvr>
                                      <p:to>
                                        <p:strVal val="visible"/>
                                      </p:to>
                                    </p:set>
                                    <p:animEffect transition="in" filter="wipe(up)">
                                      <p:cBhvr>
                                        <p:cTn id="19" dur="1000"/>
                                        <p:tgtEl>
                                          <p:spTgt spid="57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1"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descr="filmi13-1"/>
          <p:cNvPicPr>
            <a:picLocks noChangeAspect="1" noChangeArrowheads="1"/>
          </p:cNvPicPr>
          <p:nvPr/>
        </p:nvPicPr>
        <p:blipFill>
          <a:blip r:embed="rId2" cstate="email"/>
          <a:srcRect/>
          <a:stretch>
            <a:fillRect/>
          </a:stretch>
        </p:blipFill>
        <p:spPr bwMode="auto">
          <a:xfrm>
            <a:off x="0" y="0"/>
            <a:ext cx="9906000" cy="1412875"/>
          </a:xfrm>
          <a:prstGeom prst="rect">
            <a:avLst/>
          </a:prstGeom>
          <a:noFill/>
          <a:ln w="9525">
            <a:noFill/>
            <a:miter lim="800000"/>
            <a:headEnd/>
            <a:tailEnd/>
          </a:ln>
        </p:spPr>
      </p:pic>
      <p:pic>
        <p:nvPicPr>
          <p:cNvPr id="23555" name="Picture 3" descr="filmi13-2"/>
          <p:cNvPicPr>
            <a:picLocks noChangeAspect="1" noChangeArrowheads="1"/>
          </p:cNvPicPr>
          <p:nvPr/>
        </p:nvPicPr>
        <p:blipFill>
          <a:blip r:embed="rId3" cstate="email"/>
          <a:srcRect/>
          <a:stretch>
            <a:fillRect/>
          </a:stretch>
        </p:blipFill>
        <p:spPr bwMode="auto">
          <a:xfrm>
            <a:off x="0" y="0"/>
            <a:ext cx="9906000" cy="6858000"/>
          </a:xfrm>
          <a:prstGeom prst="rect">
            <a:avLst/>
          </a:prstGeom>
          <a:noFill/>
          <a:ln w="9525">
            <a:noFill/>
            <a:miter lim="800000"/>
            <a:headEnd/>
            <a:tailEnd/>
          </a:ln>
        </p:spPr>
      </p:pic>
      <p:pic>
        <p:nvPicPr>
          <p:cNvPr id="23558" name="Picture 6" descr="filmi17-1"/>
          <p:cNvPicPr>
            <a:picLocks noChangeAspect="1" noChangeArrowheads="1"/>
          </p:cNvPicPr>
          <p:nvPr/>
        </p:nvPicPr>
        <p:blipFill>
          <a:blip r:embed="rId4" cstate="email"/>
          <a:srcRect/>
          <a:stretch>
            <a:fillRect/>
          </a:stretch>
        </p:blipFill>
        <p:spPr bwMode="auto">
          <a:xfrm>
            <a:off x="0" y="0"/>
            <a:ext cx="9906000" cy="6858000"/>
          </a:xfrm>
          <a:prstGeom prst="rect">
            <a:avLst/>
          </a:prstGeom>
          <a:noFill/>
          <a:ln w="9525">
            <a:noFill/>
            <a:miter lim="800000"/>
            <a:headEnd/>
            <a:tailEnd/>
          </a:ln>
        </p:spPr>
      </p:pic>
      <p:grpSp>
        <p:nvGrpSpPr>
          <p:cNvPr id="2" name="Group 9"/>
          <p:cNvGrpSpPr>
            <a:grpSpLocks/>
          </p:cNvGrpSpPr>
          <p:nvPr/>
        </p:nvGrpSpPr>
        <p:grpSpPr bwMode="auto">
          <a:xfrm>
            <a:off x="0" y="2060575"/>
            <a:ext cx="9923463" cy="4824413"/>
            <a:chOff x="0" y="1298"/>
            <a:chExt cx="6251" cy="3039"/>
          </a:xfrm>
        </p:grpSpPr>
        <p:pic>
          <p:nvPicPr>
            <p:cNvPr id="36870" name="Picture 7"/>
            <p:cNvPicPr>
              <a:picLocks noChangeAspect="1" noChangeArrowheads="1"/>
            </p:cNvPicPr>
            <p:nvPr/>
          </p:nvPicPr>
          <p:blipFill>
            <a:blip r:embed="rId5" cstate="email"/>
            <a:srcRect/>
            <a:stretch>
              <a:fillRect/>
            </a:stretch>
          </p:blipFill>
          <p:spPr bwMode="auto">
            <a:xfrm>
              <a:off x="0" y="1298"/>
              <a:ext cx="6251" cy="3039"/>
            </a:xfrm>
            <a:prstGeom prst="rect">
              <a:avLst/>
            </a:prstGeom>
            <a:noFill/>
            <a:ln w="9525">
              <a:noFill/>
              <a:miter lim="800000"/>
              <a:headEnd/>
              <a:tailEnd/>
            </a:ln>
          </p:spPr>
        </p:pic>
        <p:sp>
          <p:nvSpPr>
            <p:cNvPr id="23559" name="6 CuadroTexto"/>
            <p:cNvSpPr txBox="1">
              <a:spLocks noChangeArrowheads="1"/>
            </p:cNvSpPr>
            <p:nvPr/>
          </p:nvSpPr>
          <p:spPr bwMode="auto">
            <a:xfrm>
              <a:off x="852" y="1616"/>
              <a:ext cx="4590" cy="2094"/>
            </a:xfrm>
            <a:prstGeom prst="rect">
              <a:avLst/>
            </a:prstGeom>
            <a:noFill/>
            <a:ln w="9525">
              <a:noFill/>
              <a:miter lim="800000"/>
              <a:headEnd/>
              <a:tailEnd/>
            </a:ln>
          </p:spPr>
          <p:txBody>
            <a:bodyPr>
              <a:spAutoFit/>
            </a:bodyPr>
            <a:lstStyle/>
            <a:p>
              <a:pPr marL="354013" indent="-354013">
                <a:lnSpc>
                  <a:spcPts val="2400"/>
                </a:lnSpc>
                <a:spcBef>
                  <a:spcPts val="1800"/>
                </a:spcBef>
                <a:buFont typeface="Arial" charset="0"/>
                <a:buChar char="•"/>
                <a:defRPr/>
              </a:pPr>
              <a:r>
                <a:rPr lang="es-ES" dirty="0">
                  <a:solidFill>
                    <a:schemeClr val="bg1"/>
                  </a:solidFill>
                </a:rPr>
                <a:t>LAS COOPERATIVAS Y MUTUALES QUE INTEGRAN CASA COOPERATIVA EMPLEAN  DIRECTA E INDIRECTAMENTE A MÁS DE </a:t>
              </a:r>
              <a:r>
                <a:rPr lang="es-ES" b="1" dirty="0">
                  <a:solidFill>
                    <a:schemeClr val="bg1"/>
                  </a:solidFill>
                </a:rPr>
                <a:t>7.000TRABAJADORES</a:t>
              </a:r>
              <a:r>
                <a:rPr lang="es-ES" dirty="0">
                  <a:solidFill>
                    <a:schemeClr val="bg1"/>
                  </a:solidFill>
                </a:rPr>
                <a:t>.</a:t>
              </a:r>
            </a:p>
            <a:p>
              <a:pPr marL="354013" indent="-354013">
                <a:lnSpc>
                  <a:spcPts val="2400"/>
                </a:lnSpc>
                <a:spcBef>
                  <a:spcPts val="1800"/>
                </a:spcBef>
                <a:buFont typeface="Arial" charset="0"/>
                <a:buChar char="•"/>
                <a:defRPr/>
              </a:pPr>
              <a:r>
                <a:rPr lang="es-ES" dirty="0">
                  <a:solidFill>
                    <a:schemeClr val="bg1"/>
                  </a:solidFill>
                </a:rPr>
                <a:t>EN LOS EJERCICIOS QUE CERRARON EL 30 DE JUNIO DE 2009, LA EVOLUCIÓN ALCANZÓ APROXIMADAMENTE LA SUMA DE </a:t>
              </a:r>
              <a:r>
                <a:rPr lang="es-ES" dirty="0" smtClean="0">
                  <a:solidFill>
                    <a:schemeClr val="bg1"/>
                  </a:solidFill>
                </a:rPr>
                <a:t> U$S </a:t>
              </a:r>
              <a:r>
                <a:rPr lang="es-ES" b="1" dirty="0" smtClean="0">
                  <a:solidFill>
                    <a:schemeClr val="bg1"/>
                  </a:solidFill>
                </a:rPr>
                <a:t>1.350 </a:t>
              </a:r>
              <a:r>
                <a:rPr lang="es-ES" b="1" cap="all" dirty="0" smtClean="0">
                  <a:solidFill>
                    <a:schemeClr val="bg1"/>
                  </a:solidFill>
                </a:rPr>
                <a:t>. 000.000</a:t>
              </a:r>
              <a:endParaRPr lang="es-ES" cap="all" dirty="0"/>
            </a:p>
            <a:p>
              <a:pPr marL="354013" indent="-354013">
                <a:lnSpc>
                  <a:spcPts val="2400"/>
                </a:lnSpc>
                <a:spcBef>
                  <a:spcPts val="1800"/>
                </a:spcBef>
                <a:buFont typeface="Arial" charset="0"/>
                <a:buChar char="•"/>
                <a:defRPr/>
              </a:pPr>
              <a:r>
                <a:rPr lang="es-ES" dirty="0">
                  <a:solidFill>
                    <a:schemeClr val="bg1"/>
                  </a:solidFill>
                </a:rPr>
                <a:t>EN LOS EJERCICIOS QUE CERRARON EL 30 DE JUNIO DE 2010, LA EVOLUCIÓN ALCANZÓ APROXIMADAMENTE LA SUMA DE </a:t>
              </a:r>
              <a:r>
                <a:rPr lang="es-ES" dirty="0" smtClean="0">
                  <a:solidFill>
                    <a:schemeClr val="bg1"/>
                  </a:solidFill>
                </a:rPr>
                <a:t> U$S </a:t>
              </a:r>
              <a:r>
                <a:rPr lang="es-ES" b="1" dirty="0" smtClean="0">
                  <a:solidFill>
                    <a:schemeClr val="bg1"/>
                  </a:solidFill>
                </a:rPr>
                <a:t>1.650 .000.000</a:t>
              </a:r>
              <a:endParaRPr lang="es-ES" cap="all" dirty="0"/>
            </a:p>
          </p:txBody>
        </p:sp>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wipe(up)">
                                      <p:cBhvr>
                                        <p:cTn id="7" dur="1000"/>
                                        <p:tgtEl>
                                          <p:spTgt spid="2355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3555"/>
                                        </p:tgtEl>
                                        <p:attrNameLst>
                                          <p:attrName>style.visibility</p:attrName>
                                        </p:attrNameLst>
                                      </p:cBhvr>
                                      <p:to>
                                        <p:strVal val="visible"/>
                                      </p:to>
                                    </p:set>
                                    <p:animEffect transition="in" filter="wipe(left)">
                                      <p:cBhvr>
                                        <p:cTn id="11" dur="500"/>
                                        <p:tgtEl>
                                          <p:spTgt spid="23555"/>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3558"/>
                                        </p:tgtEl>
                                        <p:attrNameLst>
                                          <p:attrName>style.visibility</p:attrName>
                                        </p:attrNameLst>
                                      </p:cBhvr>
                                      <p:to>
                                        <p:strVal val="visible"/>
                                      </p:to>
                                    </p:set>
                                    <p:animEffect transition="in" filter="fade">
                                      <p:cBhvr>
                                        <p:cTn id="15" dur="1000"/>
                                        <p:tgtEl>
                                          <p:spTgt spid="23558"/>
                                        </p:tgtEl>
                                      </p:cBhvr>
                                    </p:animEffect>
                                  </p:childTnLst>
                                </p:cTn>
                              </p:par>
                            </p:childTnLst>
                          </p:cTn>
                        </p:par>
                        <p:par>
                          <p:cTn id="16" fill="hold">
                            <p:stCondLst>
                              <p:cond delay="2500"/>
                            </p:stCondLst>
                            <p:childTnLst>
                              <p:par>
                                <p:cTn id="17" presetID="22" presetClass="entr" presetSubtype="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2" descr="filmi13-1"/>
          <p:cNvPicPr>
            <a:picLocks noChangeAspect="1" noChangeArrowheads="1"/>
          </p:cNvPicPr>
          <p:nvPr/>
        </p:nvPicPr>
        <p:blipFill>
          <a:blip r:embed="rId2" cstate="email"/>
          <a:srcRect/>
          <a:stretch>
            <a:fillRect/>
          </a:stretch>
        </p:blipFill>
        <p:spPr bwMode="auto">
          <a:xfrm>
            <a:off x="0" y="0"/>
            <a:ext cx="9906000" cy="1412875"/>
          </a:xfrm>
          <a:prstGeom prst="rect">
            <a:avLst/>
          </a:prstGeom>
          <a:noFill/>
          <a:ln w="9525">
            <a:noFill/>
            <a:miter lim="800000"/>
            <a:headEnd/>
            <a:tailEnd/>
          </a:ln>
        </p:spPr>
      </p:pic>
      <p:pic>
        <p:nvPicPr>
          <p:cNvPr id="24579" name="Picture 3" descr="filmi13-2"/>
          <p:cNvPicPr>
            <a:picLocks noChangeAspect="1" noChangeArrowheads="1"/>
          </p:cNvPicPr>
          <p:nvPr/>
        </p:nvPicPr>
        <p:blipFill>
          <a:blip r:embed="rId3" cstate="email"/>
          <a:srcRect/>
          <a:stretch>
            <a:fillRect/>
          </a:stretch>
        </p:blipFill>
        <p:spPr bwMode="auto">
          <a:xfrm>
            <a:off x="0" y="0"/>
            <a:ext cx="9906000" cy="6858000"/>
          </a:xfrm>
          <a:prstGeom prst="rect">
            <a:avLst/>
          </a:prstGeom>
          <a:noFill/>
          <a:ln w="9525">
            <a:noFill/>
            <a:miter lim="800000"/>
            <a:headEnd/>
            <a:tailEnd/>
          </a:ln>
        </p:spPr>
      </p:pic>
      <p:pic>
        <p:nvPicPr>
          <p:cNvPr id="24582" name="Picture 6" descr="filmi18-1"/>
          <p:cNvPicPr>
            <a:picLocks noChangeAspect="1" noChangeArrowheads="1"/>
          </p:cNvPicPr>
          <p:nvPr/>
        </p:nvPicPr>
        <p:blipFill>
          <a:blip r:embed="rId4" cstate="email"/>
          <a:srcRect/>
          <a:stretch>
            <a:fillRect/>
          </a:stretch>
        </p:blipFill>
        <p:spPr bwMode="auto">
          <a:xfrm>
            <a:off x="0" y="0"/>
            <a:ext cx="9906000" cy="6858000"/>
          </a:xfrm>
          <a:prstGeom prst="rect">
            <a:avLst/>
          </a:prstGeom>
          <a:noFill/>
          <a:ln w="9525">
            <a:noFill/>
            <a:miter lim="800000"/>
            <a:headEnd/>
            <a:tailEnd/>
          </a:ln>
        </p:spPr>
      </p:pic>
      <p:pic>
        <p:nvPicPr>
          <p:cNvPr id="24584" name="Picture 8"/>
          <p:cNvPicPr>
            <a:picLocks noChangeAspect="1" noChangeArrowheads="1"/>
          </p:cNvPicPr>
          <p:nvPr/>
        </p:nvPicPr>
        <p:blipFill>
          <a:blip r:embed="rId5" cstate="email"/>
          <a:srcRect/>
          <a:stretch>
            <a:fillRect/>
          </a:stretch>
        </p:blipFill>
        <p:spPr bwMode="auto">
          <a:xfrm>
            <a:off x="-1588" y="0"/>
            <a:ext cx="9909176" cy="6858000"/>
          </a:xfrm>
          <a:prstGeom prst="rect">
            <a:avLst/>
          </a:prstGeom>
          <a:noFill/>
          <a:ln w="9525">
            <a:noFill/>
            <a:miter lim="800000"/>
            <a:headEnd/>
            <a:tailEnd/>
          </a:ln>
        </p:spPr>
      </p:pic>
      <p:sp>
        <p:nvSpPr>
          <p:cNvPr id="24585" name="Text Box 9"/>
          <p:cNvSpPr txBox="1">
            <a:spLocks noChangeArrowheads="1"/>
          </p:cNvSpPr>
          <p:nvPr/>
        </p:nvSpPr>
        <p:spPr bwMode="auto">
          <a:xfrm>
            <a:off x="488950" y="2109788"/>
            <a:ext cx="9072563" cy="4486275"/>
          </a:xfrm>
          <a:prstGeom prst="rect">
            <a:avLst/>
          </a:prstGeom>
          <a:noFill/>
          <a:ln w="9525">
            <a:noFill/>
            <a:miter lim="800000"/>
            <a:headEnd/>
            <a:tailEnd/>
          </a:ln>
        </p:spPr>
        <p:txBody>
          <a:bodyPr>
            <a:spAutoFit/>
          </a:bodyPr>
          <a:lstStyle/>
          <a:p>
            <a:r>
              <a:rPr lang="es-ES" sz="1400" b="1" u="sng">
                <a:solidFill>
                  <a:schemeClr val="bg1"/>
                </a:solidFill>
              </a:rPr>
              <a:t>Gobierno de Santa Fe</a:t>
            </a:r>
          </a:p>
          <a:p>
            <a:r>
              <a:rPr lang="es-ES" sz="1400" b="1" u="sng">
                <a:solidFill>
                  <a:schemeClr val="bg1"/>
                </a:solidFill>
              </a:rPr>
              <a:t>DECRETO Nº 3584 – Santa Fe, 7 de octubre de 1974</a:t>
            </a:r>
            <a:endParaRPr lang="es-ES" sz="1400" b="1">
              <a:solidFill>
                <a:schemeClr val="bg1"/>
              </a:solidFill>
            </a:endParaRPr>
          </a:p>
          <a:p>
            <a:endParaRPr lang="es-ES" sz="1300" b="1">
              <a:solidFill>
                <a:schemeClr val="bg1"/>
              </a:solidFill>
            </a:endParaRPr>
          </a:p>
          <a:p>
            <a:r>
              <a:rPr lang="es-ES" sz="1300" b="1">
                <a:solidFill>
                  <a:schemeClr val="bg1"/>
                </a:solidFill>
              </a:rPr>
              <a:t>VISTO:</a:t>
            </a:r>
            <a:endParaRPr lang="es-ES" sz="1300">
              <a:solidFill>
                <a:schemeClr val="bg1"/>
              </a:solidFill>
            </a:endParaRPr>
          </a:p>
          <a:p>
            <a:r>
              <a:rPr lang="es-ES" sz="1300">
                <a:solidFill>
                  <a:schemeClr val="bg1"/>
                </a:solidFill>
              </a:rPr>
              <a:t>Lo peticionado por la Municipalidad de Sunchales, departamento Castellanos, en el sentido de que sea declarada esa ciudad “CAPITAL DEL COOPERATIVISMO y</a:t>
            </a:r>
            <a:endParaRPr lang="es-ES" sz="1300" b="1">
              <a:solidFill>
                <a:schemeClr val="bg1"/>
              </a:solidFill>
            </a:endParaRPr>
          </a:p>
          <a:p>
            <a:endParaRPr lang="es-ES" sz="1300" b="1">
              <a:solidFill>
                <a:schemeClr val="bg1"/>
              </a:solidFill>
            </a:endParaRPr>
          </a:p>
          <a:p>
            <a:r>
              <a:rPr lang="es-ES" sz="1300" b="1">
                <a:solidFill>
                  <a:schemeClr val="bg1"/>
                </a:solidFill>
              </a:rPr>
              <a:t>CONSIDERANDO:</a:t>
            </a:r>
            <a:endParaRPr lang="es-ES" sz="1300">
              <a:solidFill>
                <a:schemeClr val="bg1"/>
              </a:solidFill>
            </a:endParaRPr>
          </a:p>
          <a:p>
            <a:r>
              <a:rPr lang="es-ES" sz="1300">
                <a:solidFill>
                  <a:schemeClr val="bg1"/>
                </a:solidFill>
              </a:rPr>
              <a:t>Que en la citada ciudad se halla registrado un considerable número de cooperativas que impulsan el quehacer económico-social de la Provincia;</a:t>
            </a:r>
          </a:p>
          <a:p>
            <a:r>
              <a:rPr lang="es-ES" sz="1300">
                <a:solidFill>
                  <a:schemeClr val="bg1"/>
                </a:solidFill>
              </a:rPr>
              <a:t>Que tan solo dos de las empresa de la zona, SanCor Cooperativas Unidas Ltda.. y Banco Rural Cooperativas Ltda.., superan la suma de 140.000 asociados;</a:t>
            </a:r>
          </a:p>
          <a:p>
            <a:r>
              <a:rPr lang="es-ES" sz="1300">
                <a:solidFill>
                  <a:schemeClr val="bg1"/>
                </a:solidFill>
              </a:rPr>
              <a:t>Que en mérito a las razones invocadas y la magnitud de las operaciones que realizan las instituciones que nuclea, hacen procedente el pedido formulado.</a:t>
            </a:r>
          </a:p>
          <a:p>
            <a:r>
              <a:rPr lang="es-ES" sz="1300">
                <a:solidFill>
                  <a:schemeClr val="bg1"/>
                </a:solidFill>
              </a:rPr>
              <a:t>Por ello,</a:t>
            </a:r>
            <a:endParaRPr lang="es-ES" sz="1300" b="1">
              <a:solidFill>
                <a:schemeClr val="bg1"/>
              </a:solidFill>
            </a:endParaRPr>
          </a:p>
          <a:p>
            <a:r>
              <a:rPr lang="es-ES" sz="1300" b="1">
                <a:solidFill>
                  <a:schemeClr val="bg1"/>
                </a:solidFill>
              </a:rPr>
              <a:t>EL GOBERNADOR DE LA PROVINCIA</a:t>
            </a:r>
          </a:p>
          <a:p>
            <a:r>
              <a:rPr lang="es-ES" sz="1300" b="1">
                <a:solidFill>
                  <a:schemeClr val="bg1"/>
                </a:solidFill>
              </a:rPr>
              <a:t>DECRETA</a:t>
            </a:r>
          </a:p>
          <a:p>
            <a:r>
              <a:rPr lang="es-ES" sz="1300" b="1">
                <a:solidFill>
                  <a:schemeClr val="bg1"/>
                </a:solidFill>
              </a:rPr>
              <a:t>ARTICULO 1º:</a:t>
            </a:r>
            <a:r>
              <a:rPr lang="es-ES" sz="1300">
                <a:solidFill>
                  <a:schemeClr val="bg1"/>
                </a:solidFill>
              </a:rPr>
              <a:t> Declárese a la ciudad de Sunchales, Departamento Castellanos “CAPITAL DEL COOPERATIVISMO”.</a:t>
            </a:r>
            <a:endParaRPr lang="es-ES" sz="1300" b="1">
              <a:solidFill>
                <a:schemeClr val="bg1"/>
              </a:solidFill>
            </a:endParaRPr>
          </a:p>
          <a:p>
            <a:r>
              <a:rPr lang="es-ES" sz="1300" b="1">
                <a:solidFill>
                  <a:schemeClr val="bg1"/>
                </a:solidFill>
              </a:rPr>
              <a:t>ARTICULO 2º</a:t>
            </a:r>
            <a:r>
              <a:rPr lang="es-ES" sz="1300">
                <a:solidFill>
                  <a:schemeClr val="bg1"/>
                </a:solidFill>
              </a:rPr>
              <a:t>: Regístrese, comuníquese, publíquese y archívese.</a:t>
            </a:r>
          </a:p>
          <a:p>
            <a:endParaRPr lang="es-ES" sz="1300">
              <a:solidFill>
                <a:schemeClr val="bg1"/>
              </a:solidFill>
            </a:endParaRPr>
          </a:p>
          <a:p>
            <a:r>
              <a:rPr lang="es-ES" sz="1300">
                <a:solidFill>
                  <a:schemeClr val="bg1"/>
                </a:solidFill>
              </a:rPr>
              <a:t>Firmado: Carlos Silvestre Begnis – Gobernador.</a:t>
            </a:r>
          </a:p>
          <a:p>
            <a:r>
              <a:rPr lang="es-ES" sz="1300">
                <a:solidFill>
                  <a:schemeClr val="bg1"/>
                </a:solidFill>
              </a:rPr>
              <a:t>                Roberto Rossúa – Ministro de Gobierno.</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wipe(up)">
                                      <p:cBhvr>
                                        <p:cTn id="7" dur="1000"/>
                                        <p:tgtEl>
                                          <p:spTgt spid="2457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4579"/>
                                        </p:tgtEl>
                                        <p:attrNameLst>
                                          <p:attrName>style.visibility</p:attrName>
                                        </p:attrNameLst>
                                      </p:cBhvr>
                                      <p:to>
                                        <p:strVal val="visible"/>
                                      </p:to>
                                    </p:set>
                                    <p:animEffect transition="in" filter="wipe(left)">
                                      <p:cBhvr>
                                        <p:cTn id="11" dur="500"/>
                                        <p:tgtEl>
                                          <p:spTgt spid="24579"/>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4582"/>
                                        </p:tgtEl>
                                        <p:attrNameLst>
                                          <p:attrName>style.visibility</p:attrName>
                                        </p:attrNameLst>
                                      </p:cBhvr>
                                      <p:to>
                                        <p:strVal val="visible"/>
                                      </p:to>
                                    </p:set>
                                    <p:animEffect transition="in" filter="fade">
                                      <p:cBhvr>
                                        <p:cTn id="15" dur="1000"/>
                                        <p:tgtEl>
                                          <p:spTgt spid="24582"/>
                                        </p:tgtEl>
                                      </p:cBhvr>
                                    </p:animEffect>
                                  </p:childTnLst>
                                </p:cTn>
                              </p:par>
                              <p:par>
                                <p:cTn id="16" presetID="22" presetClass="entr" presetSubtype="1" fill="hold" nodeType="withEffect">
                                  <p:stCondLst>
                                    <p:cond delay="0"/>
                                  </p:stCondLst>
                                  <p:childTnLst>
                                    <p:set>
                                      <p:cBhvr>
                                        <p:cTn id="17" dur="1" fill="hold">
                                          <p:stCondLst>
                                            <p:cond delay="0"/>
                                          </p:stCondLst>
                                        </p:cTn>
                                        <p:tgtEl>
                                          <p:spTgt spid="24584"/>
                                        </p:tgtEl>
                                        <p:attrNameLst>
                                          <p:attrName>style.visibility</p:attrName>
                                        </p:attrNameLst>
                                      </p:cBhvr>
                                      <p:to>
                                        <p:strVal val="visible"/>
                                      </p:to>
                                    </p:set>
                                    <p:animEffect transition="in" filter="wipe(up)">
                                      <p:cBhvr>
                                        <p:cTn id="18" dur="2000"/>
                                        <p:tgtEl>
                                          <p:spTgt spid="24584"/>
                                        </p:tgtEl>
                                      </p:cBhvr>
                                    </p:animEffect>
                                  </p:childTnLst>
                                </p:cTn>
                              </p:par>
                            </p:childTnLst>
                          </p:cTn>
                        </p:par>
                        <p:par>
                          <p:cTn id="19" fill="hold">
                            <p:stCondLst>
                              <p:cond delay="3500"/>
                            </p:stCondLst>
                            <p:childTnLst>
                              <p:par>
                                <p:cTn id="20" presetID="10" presetClass="entr" presetSubtype="0" fill="hold" grpId="0" nodeType="afterEffect">
                                  <p:stCondLst>
                                    <p:cond delay="0"/>
                                  </p:stCondLst>
                                  <p:childTnLst>
                                    <p:set>
                                      <p:cBhvr>
                                        <p:cTn id="21" dur="1" fill="hold">
                                          <p:stCondLst>
                                            <p:cond delay="0"/>
                                          </p:stCondLst>
                                        </p:cTn>
                                        <p:tgtEl>
                                          <p:spTgt spid="24585"/>
                                        </p:tgtEl>
                                        <p:attrNameLst>
                                          <p:attrName>style.visibility</p:attrName>
                                        </p:attrNameLst>
                                      </p:cBhvr>
                                      <p:to>
                                        <p:strVal val="visible"/>
                                      </p:to>
                                    </p:set>
                                    <p:animEffect transition="in" filter="fade">
                                      <p:cBhvr>
                                        <p:cTn id="22" dur="1000"/>
                                        <p:tgtEl>
                                          <p:spTgt spid="24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Picture 2" descr="filmi13-1"/>
          <p:cNvPicPr>
            <a:picLocks noChangeAspect="1" noChangeArrowheads="1"/>
          </p:cNvPicPr>
          <p:nvPr/>
        </p:nvPicPr>
        <p:blipFill>
          <a:blip r:embed="rId2" cstate="email"/>
          <a:srcRect/>
          <a:stretch>
            <a:fillRect/>
          </a:stretch>
        </p:blipFill>
        <p:spPr bwMode="auto">
          <a:xfrm>
            <a:off x="0" y="0"/>
            <a:ext cx="9906000" cy="1412875"/>
          </a:xfrm>
          <a:prstGeom prst="rect">
            <a:avLst/>
          </a:prstGeom>
          <a:noFill/>
          <a:ln w="9525">
            <a:noFill/>
            <a:miter lim="800000"/>
            <a:headEnd/>
            <a:tailEnd/>
          </a:ln>
        </p:spPr>
      </p:pic>
      <p:pic>
        <p:nvPicPr>
          <p:cNvPr id="49155" name="Picture 3" descr="filmi13-2"/>
          <p:cNvPicPr>
            <a:picLocks noChangeAspect="1" noChangeArrowheads="1"/>
          </p:cNvPicPr>
          <p:nvPr/>
        </p:nvPicPr>
        <p:blipFill>
          <a:blip r:embed="rId3" cstate="email"/>
          <a:srcRect/>
          <a:stretch>
            <a:fillRect/>
          </a:stretch>
        </p:blipFill>
        <p:spPr bwMode="auto">
          <a:xfrm>
            <a:off x="0" y="0"/>
            <a:ext cx="9906000" cy="6858000"/>
          </a:xfrm>
          <a:prstGeom prst="rect">
            <a:avLst/>
          </a:prstGeom>
          <a:noFill/>
          <a:ln w="9525">
            <a:noFill/>
            <a:miter lim="800000"/>
            <a:headEnd/>
            <a:tailEnd/>
          </a:ln>
        </p:spPr>
      </p:pic>
      <p:pic>
        <p:nvPicPr>
          <p:cNvPr id="49156" name="Picture 4" descr="filmi18-1"/>
          <p:cNvPicPr>
            <a:picLocks noChangeAspect="1" noChangeArrowheads="1"/>
          </p:cNvPicPr>
          <p:nvPr/>
        </p:nvPicPr>
        <p:blipFill>
          <a:blip r:embed="rId4" cstate="email"/>
          <a:srcRect/>
          <a:stretch>
            <a:fillRect/>
          </a:stretch>
        </p:blipFill>
        <p:spPr bwMode="auto">
          <a:xfrm>
            <a:off x="0" y="0"/>
            <a:ext cx="9906000" cy="6858000"/>
          </a:xfrm>
          <a:prstGeom prst="rect">
            <a:avLst/>
          </a:prstGeom>
          <a:noFill/>
          <a:ln w="9525">
            <a:noFill/>
            <a:miter lim="800000"/>
            <a:headEnd/>
            <a:tailEnd/>
          </a:ln>
        </p:spPr>
      </p:pic>
      <p:pic>
        <p:nvPicPr>
          <p:cNvPr id="49157" name="Picture 5" descr="filmi18-2"/>
          <p:cNvPicPr>
            <a:picLocks noChangeAspect="1" noChangeArrowheads="1"/>
          </p:cNvPicPr>
          <p:nvPr/>
        </p:nvPicPr>
        <p:blipFill>
          <a:blip r:embed="rId5" cstate="email"/>
          <a:srcRect/>
          <a:stretch>
            <a:fillRect/>
          </a:stretch>
        </p:blipFill>
        <p:spPr bwMode="auto">
          <a:xfrm>
            <a:off x="0" y="0"/>
            <a:ext cx="9906000" cy="685800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wipe(up)">
                                      <p:cBhvr>
                                        <p:cTn id="7" dur="1000"/>
                                        <p:tgtEl>
                                          <p:spTgt spid="4915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9155"/>
                                        </p:tgtEl>
                                        <p:attrNameLst>
                                          <p:attrName>style.visibility</p:attrName>
                                        </p:attrNameLst>
                                      </p:cBhvr>
                                      <p:to>
                                        <p:strVal val="visible"/>
                                      </p:to>
                                    </p:set>
                                    <p:animEffect transition="in" filter="wipe(left)">
                                      <p:cBhvr>
                                        <p:cTn id="11" dur="500"/>
                                        <p:tgtEl>
                                          <p:spTgt spid="49155"/>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49156"/>
                                        </p:tgtEl>
                                        <p:attrNameLst>
                                          <p:attrName>style.visibility</p:attrName>
                                        </p:attrNameLst>
                                      </p:cBhvr>
                                      <p:to>
                                        <p:strVal val="visible"/>
                                      </p:to>
                                    </p:set>
                                    <p:animEffect transition="in" filter="fade">
                                      <p:cBhvr>
                                        <p:cTn id="15" dur="1000"/>
                                        <p:tgtEl>
                                          <p:spTgt spid="49156"/>
                                        </p:tgtEl>
                                      </p:cBhvr>
                                    </p:animEffect>
                                  </p:childTnLst>
                                </p:cTn>
                              </p:par>
                            </p:childTnLst>
                          </p:cTn>
                        </p:par>
                        <p:par>
                          <p:cTn id="16" fill="hold">
                            <p:stCondLst>
                              <p:cond delay="2500"/>
                            </p:stCondLst>
                            <p:childTnLst>
                              <p:par>
                                <p:cTn id="17" presetID="22" presetClass="entr" presetSubtype="1" fill="hold" nodeType="afterEffect">
                                  <p:stCondLst>
                                    <p:cond delay="0"/>
                                  </p:stCondLst>
                                  <p:childTnLst>
                                    <p:set>
                                      <p:cBhvr>
                                        <p:cTn id="18" dur="1" fill="hold">
                                          <p:stCondLst>
                                            <p:cond delay="0"/>
                                          </p:stCondLst>
                                        </p:cTn>
                                        <p:tgtEl>
                                          <p:spTgt spid="49157"/>
                                        </p:tgtEl>
                                        <p:attrNameLst>
                                          <p:attrName>style.visibility</p:attrName>
                                        </p:attrNameLst>
                                      </p:cBhvr>
                                      <p:to>
                                        <p:strVal val="visible"/>
                                      </p:to>
                                    </p:set>
                                    <p:animEffect transition="in" filter="wipe(up)">
                                      <p:cBhvr>
                                        <p:cTn id="19" dur="2000"/>
                                        <p:tgtEl>
                                          <p:spTgt spid="49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301" name="Picture 5"/>
          <p:cNvPicPr>
            <a:picLocks noChangeAspect="1" noChangeArrowheads="1"/>
          </p:cNvPicPr>
          <p:nvPr/>
        </p:nvPicPr>
        <p:blipFill>
          <a:blip r:embed="rId2" cstate="email"/>
          <a:srcRect/>
          <a:stretch>
            <a:fillRect/>
          </a:stretch>
        </p:blipFill>
        <p:spPr bwMode="auto">
          <a:xfrm>
            <a:off x="0" y="-25400"/>
            <a:ext cx="9906000" cy="6883400"/>
          </a:xfrm>
          <a:prstGeom prst="rect">
            <a:avLst/>
          </a:prstGeom>
          <a:noFill/>
          <a:ln w="9525">
            <a:noFill/>
            <a:miter lim="800000"/>
            <a:headEnd/>
            <a:tailEnd/>
          </a:ln>
        </p:spPr>
      </p:pic>
      <p:sp>
        <p:nvSpPr>
          <p:cNvPr id="55299" name="Text Box 3"/>
          <p:cNvSpPr txBox="1">
            <a:spLocks noChangeArrowheads="1"/>
          </p:cNvSpPr>
          <p:nvPr/>
        </p:nvSpPr>
        <p:spPr bwMode="auto">
          <a:xfrm>
            <a:off x="4160838" y="765175"/>
            <a:ext cx="5621337" cy="946150"/>
          </a:xfrm>
          <a:prstGeom prst="rect">
            <a:avLst/>
          </a:prstGeom>
          <a:noFill/>
          <a:ln w="9525">
            <a:noFill/>
            <a:miter lim="800000"/>
            <a:headEnd/>
            <a:tailEnd/>
          </a:ln>
          <a:effectLst>
            <a:outerShdw dist="35921" dir="2700000" algn="ctr" rotWithShape="0">
              <a:srgbClr val="080808"/>
            </a:outerShdw>
          </a:effectLst>
        </p:spPr>
        <p:txBody>
          <a:bodyPr>
            <a:spAutoFit/>
          </a:bodyPr>
          <a:lstStyle/>
          <a:p>
            <a:pPr algn="ctr">
              <a:defRPr/>
            </a:pPr>
            <a:r>
              <a:rPr lang="es-ES" sz="2800" b="1">
                <a:solidFill>
                  <a:srgbClr val="FFFF66"/>
                </a:solidFill>
              </a:rPr>
              <a:t>PLAZOLETA DE LA COOPERACIÓN</a:t>
            </a:r>
          </a:p>
        </p:txBody>
      </p:sp>
      <p:sp>
        <p:nvSpPr>
          <p:cNvPr id="55300" name="Rectangle 4"/>
          <p:cNvSpPr>
            <a:spLocks noChangeArrowheads="1"/>
          </p:cNvSpPr>
          <p:nvPr/>
        </p:nvSpPr>
        <p:spPr bwMode="auto">
          <a:xfrm>
            <a:off x="5457825" y="3094038"/>
            <a:ext cx="4175125" cy="2584450"/>
          </a:xfrm>
          <a:prstGeom prst="rect">
            <a:avLst/>
          </a:prstGeom>
          <a:noFill/>
          <a:ln w="9525">
            <a:noFill/>
            <a:miter lim="800000"/>
            <a:headEnd/>
            <a:tailEnd/>
          </a:ln>
          <a:effectLst>
            <a:outerShdw dist="17961" dir="2700000" algn="ctr" rotWithShape="0">
              <a:srgbClr val="080808"/>
            </a:outerShdw>
          </a:effectLst>
        </p:spPr>
        <p:txBody>
          <a:bodyPr anchor="ctr">
            <a:spAutoFit/>
          </a:bodyPr>
          <a:lstStyle/>
          <a:p>
            <a:pPr algn="just">
              <a:defRPr/>
            </a:pPr>
            <a:r>
              <a:rPr lang="es-ES" b="1" dirty="0">
                <a:solidFill>
                  <a:schemeClr val="bg1"/>
                </a:solidFill>
              </a:rPr>
              <a:t>La Ordenanza 1006/94 dispone denominar “Paseo de la Cooperación” al emplazamiento ubicado en Avda. Moreno al 500 en el Barrio Cooperativo, construido en el año 1993, de acuerdo al Proyecto ganador del Concurso de Ideas presentado por  Arquitectas locales.</a:t>
            </a:r>
          </a:p>
          <a:p>
            <a:pPr algn="just">
              <a:defRPr/>
            </a:pPr>
            <a:endParaRPr lang="es-ES" b="1" dirty="0">
              <a:solidFill>
                <a:schemeClr val="bg1"/>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5301"/>
                                        </p:tgtEl>
                                        <p:attrNameLst>
                                          <p:attrName>style.visibility</p:attrName>
                                        </p:attrNameLst>
                                      </p:cBhvr>
                                      <p:to>
                                        <p:strVal val="visible"/>
                                      </p:to>
                                    </p:set>
                                    <p:animEffect transition="in" filter="wipe(down)">
                                      <p:cBhvr>
                                        <p:cTn id="7" dur="1000"/>
                                        <p:tgtEl>
                                          <p:spTgt spid="5530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5299"/>
                                        </p:tgtEl>
                                        <p:attrNameLst>
                                          <p:attrName>style.visibility</p:attrName>
                                        </p:attrNameLst>
                                      </p:cBhvr>
                                      <p:to>
                                        <p:strVal val="visible"/>
                                      </p:to>
                                    </p:set>
                                    <p:animEffect transition="in" filter="fade">
                                      <p:cBhvr>
                                        <p:cTn id="11" dur="2000"/>
                                        <p:tgtEl>
                                          <p:spTgt spid="55299"/>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55300"/>
                                        </p:tgtEl>
                                        <p:attrNameLst>
                                          <p:attrName>style.visibility</p:attrName>
                                        </p:attrNameLst>
                                      </p:cBhvr>
                                      <p:to>
                                        <p:strVal val="visible"/>
                                      </p:to>
                                    </p:set>
                                    <p:animEffect transition="in" filter="fade">
                                      <p:cBhvr>
                                        <p:cTn id="15" dur="20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p:bldP spid="5530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film1-1"/>
          <p:cNvPicPr>
            <a:picLocks noChangeAspect="1" noChangeArrowheads="1"/>
          </p:cNvPicPr>
          <p:nvPr/>
        </p:nvPicPr>
        <p:blipFill>
          <a:blip r:embed="rId2" cstate="email"/>
          <a:srcRect/>
          <a:stretch>
            <a:fillRect/>
          </a:stretch>
        </p:blipFill>
        <p:spPr bwMode="auto">
          <a:xfrm>
            <a:off x="0" y="0"/>
            <a:ext cx="9906000" cy="6858000"/>
          </a:xfrm>
          <a:prstGeom prst="rect">
            <a:avLst/>
          </a:prstGeom>
          <a:noFill/>
          <a:ln w="9525">
            <a:noFill/>
            <a:miter lim="800000"/>
            <a:headEnd/>
            <a:tailEnd/>
          </a:ln>
        </p:spPr>
      </p:pic>
      <p:pic>
        <p:nvPicPr>
          <p:cNvPr id="5127" name="Picture 7" descr="film2-1"/>
          <p:cNvPicPr>
            <a:picLocks noChangeAspect="1" noChangeArrowheads="1"/>
          </p:cNvPicPr>
          <p:nvPr/>
        </p:nvPicPr>
        <p:blipFill>
          <a:blip r:embed="rId3" cstate="email"/>
          <a:srcRect/>
          <a:stretch>
            <a:fillRect/>
          </a:stretch>
        </p:blipFill>
        <p:spPr bwMode="auto">
          <a:xfrm>
            <a:off x="0" y="-3175"/>
            <a:ext cx="9906000" cy="6864350"/>
          </a:xfrm>
          <a:prstGeom prst="rect">
            <a:avLst/>
          </a:prstGeom>
          <a:noFill/>
          <a:ln w="9525">
            <a:noFill/>
            <a:miter lim="800000"/>
            <a:headEnd/>
            <a:tailEnd/>
          </a:ln>
        </p:spPr>
      </p:pic>
      <p:pic>
        <p:nvPicPr>
          <p:cNvPr id="5129" name="Picture 9" descr="Imagen2"/>
          <p:cNvPicPr>
            <a:picLocks noChangeAspect="1" noChangeArrowheads="1"/>
          </p:cNvPicPr>
          <p:nvPr/>
        </p:nvPicPr>
        <p:blipFill>
          <a:blip r:embed="rId4" cstate="email"/>
          <a:srcRect/>
          <a:stretch>
            <a:fillRect/>
          </a:stretch>
        </p:blipFill>
        <p:spPr bwMode="auto">
          <a:xfrm>
            <a:off x="1588" y="-6350"/>
            <a:ext cx="9904412" cy="687070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1000"/>
                                        <p:tgtEl>
                                          <p:spTgt spid="512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127"/>
                                        </p:tgtEl>
                                        <p:attrNameLst>
                                          <p:attrName>style.visibility</p:attrName>
                                        </p:attrNameLst>
                                      </p:cBhvr>
                                      <p:to>
                                        <p:strVal val="visible"/>
                                      </p:to>
                                    </p:set>
                                    <p:animEffect transition="in" filter="fade">
                                      <p:cBhvr>
                                        <p:cTn id="11" dur="1000"/>
                                        <p:tgtEl>
                                          <p:spTgt spid="5127"/>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5129"/>
                                        </p:tgtEl>
                                        <p:attrNameLst>
                                          <p:attrName>style.visibility</p:attrName>
                                        </p:attrNameLst>
                                      </p:cBhvr>
                                      <p:to>
                                        <p:strVal val="visible"/>
                                      </p:to>
                                    </p:set>
                                    <p:animEffect transition="in" filter="wipe(up)">
                                      <p:cBhvr>
                                        <p:cTn id="15" dur="20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21" name="Picture 5"/>
          <p:cNvPicPr>
            <a:picLocks noChangeAspect="1" noChangeArrowheads="1"/>
          </p:cNvPicPr>
          <p:nvPr/>
        </p:nvPicPr>
        <p:blipFill>
          <a:blip r:embed="rId2" cstate="email"/>
          <a:srcRect/>
          <a:stretch>
            <a:fillRect/>
          </a:stretch>
        </p:blipFill>
        <p:spPr bwMode="auto">
          <a:xfrm>
            <a:off x="0" y="-26988"/>
            <a:ext cx="9921875" cy="6858001"/>
          </a:xfrm>
          <a:prstGeom prst="rect">
            <a:avLst/>
          </a:prstGeom>
          <a:noFill/>
          <a:ln w="9525">
            <a:noFill/>
            <a:miter lim="800000"/>
            <a:headEnd/>
            <a:tailEnd/>
          </a:ln>
        </p:spPr>
      </p:pic>
      <p:sp>
        <p:nvSpPr>
          <p:cNvPr id="34822" name="Text Box 6"/>
          <p:cNvSpPr txBox="1">
            <a:spLocks noChangeArrowheads="1"/>
          </p:cNvSpPr>
          <p:nvPr/>
        </p:nvSpPr>
        <p:spPr bwMode="auto">
          <a:xfrm>
            <a:off x="4160838" y="765175"/>
            <a:ext cx="5621337" cy="946150"/>
          </a:xfrm>
          <a:prstGeom prst="rect">
            <a:avLst/>
          </a:prstGeom>
          <a:noFill/>
          <a:ln w="9525">
            <a:noFill/>
            <a:miter lim="800000"/>
            <a:headEnd/>
            <a:tailEnd/>
          </a:ln>
          <a:effectLst>
            <a:outerShdw dist="35921" dir="2700000" algn="ctr" rotWithShape="0">
              <a:srgbClr val="080808"/>
            </a:outerShdw>
          </a:effectLst>
        </p:spPr>
        <p:txBody>
          <a:bodyPr>
            <a:spAutoFit/>
          </a:bodyPr>
          <a:lstStyle/>
          <a:p>
            <a:pPr algn="ctr">
              <a:defRPr/>
            </a:pPr>
            <a:r>
              <a:rPr lang="es-ES" sz="2800" b="1">
                <a:solidFill>
                  <a:srgbClr val="FFFF66"/>
                </a:solidFill>
              </a:rPr>
              <a:t>MONUMENTO AL COOPERATIVISMO</a:t>
            </a:r>
          </a:p>
        </p:txBody>
      </p:sp>
      <p:sp>
        <p:nvSpPr>
          <p:cNvPr id="34823" name="Rectangle 7"/>
          <p:cNvSpPr>
            <a:spLocks noChangeArrowheads="1"/>
          </p:cNvSpPr>
          <p:nvPr/>
        </p:nvSpPr>
        <p:spPr bwMode="auto">
          <a:xfrm>
            <a:off x="2576513" y="2420938"/>
            <a:ext cx="7127875" cy="3387725"/>
          </a:xfrm>
          <a:prstGeom prst="rect">
            <a:avLst/>
          </a:prstGeom>
          <a:noFill/>
          <a:ln w="9525">
            <a:noFill/>
            <a:miter lim="800000"/>
            <a:headEnd/>
            <a:tailEnd/>
          </a:ln>
          <a:effectLst>
            <a:outerShdw dist="17961" dir="2700000" algn="ctr" rotWithShape="0">
              <a:srgbClr val="080808"/>
            </a:outerShdw>
          </a:effectLst>
        </p:spPr>
        <p:txBody>
          <a:bodyPr anchor="ctr">
            <a:spAutoFit/>
          </a:bodyPr>
          <a:lstStyle/>
          <a:p>
            <a:pPr algn="just">
              <a:defRPr/>
            </a:pPr>
            <a:r>
              <a:rPr lang="es-ES" b="1" dirty="0">
                <a:solidFill>
                  <a:schemeClr val="bg1"/>
                </a:solidFill>
              </a:rPr>
              <a:t>Se tomaron siete pilares indispensables para que se concrete la idea cooperativa: </a:t>
            </a:r>
            <a:r>
              <a:rPr lang="es-ES" b="1" dirty="0">
                <a:solidFill>
                  <a:srgbClr val="FF9933"/>
                </a:solidFill>
              </a:rPr>
              <a:t>Paz, Ayuda, Equidad, Justicia, Libertad, Solidaridad y Responsabilidad</a:t>
            </a:r>
            <a:r>
              <a:rPr lang="es-ES" b="1" dirty="0">
                <a:solidFill>
                  <a:schemeClr val="bg1"/>
                </a:solidFill>
              </a:rPr>
              <a:t>, que encuentran dispuestos de manera circular y ascendente y terminando en un octavo en el que se encuentran todos los colores y aparece la denominación </a:t>
            </a:r>
            <a:r>
              <a:rPr lang="es-ES" b="1" dirty="0">
                <a:solidFill>
                  <a:srgbClr val="FF9933"/>
                </a:solidFill>
              </a:rPr>
              <a:t>“Capital Nacional del </a:t>
            </a:r>
            <a:r>
              <a:rPr lang="es-ES" b="1" dirty="0" err="1">
                <a:solidFill>
                  <a:srgbClr val="FF9933"/>
                </a:solidFill>
              </a:rPr>
              <a:t>Cooperativismo”.</a:t>
            </a:r>
            <a:r>
              <a:rPr lang="es-ES" b="1" dirty="0" err="1">
                <a:solidFill>
                  <a:schemeClr val="bg1"/>
                </a:solidFill>
              </a:rPr>
              <a:t>Por</a:t>
            </a:r>
            <a:r>
              <a:rPr lang="es-ES" b="1" dirty="0">
                <a:solidFill>
                  <a:schemeClr val="bg1"/>
                </a:solidFill>
              </a:rPr>
              <a:t> las formas, colores y dinamismo el impacto es altamente positivo, irradia alegría. </a:t>
            </a:r>
          </a:p>
          <a:p>
            <a:pPr algn="just">
              <a:defRPr/>
            </a:pPr>
            <a:endParaRPr lang="es-ES" b="1" dirty="0">
              <a:solidFill>
                <a:schemeClr val="bg1"/>
              </a:solidFill>
            </a:endParaRPr>
          </a:p>
          <a:p>
            <a:pPr algn="just">
              <a:defRPr/>
            </a:pPr>
            <a:r>
              <a:rPr lang="es-ES" b="1" dirty="0">
                <a:solidFill>
                  <a:schemeClr val="bg1"/>
                </a:solidFill>
              </a:rPr>
              <a:t>Este monumento fue inaugurado el 13 de julio de 2006 en el marco de la celebración del 84º “Día Internacional de las Cooperativas”, establecido por la ACI.</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821"/>
                                        </p:tgtEl>
                                        <p:attrNameLst>
                                          <p:attrName>style.visibility</p:attrName>
                                        </p:attrNameLst>
                                      </p:cBhvr>
                                      <p:to>
                                        <p:strVal val="visible"/>
                                      </p:to>
                                    </p:set>
                                    <p:animEffect transition="in" filter="wipe(down)">
                                      <p:cBhvr>
                                        <p:cTn id="7" dur="1000"/>
                                        <p:tgtEl>
                                          <p:spTgt spid="3482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4822"/>
                                        </p:tgtEl>
                                        <p:attrNameLst>
                                          <p:attrName>style.visibility</p:attrName>
                                        </p:attrNameLst>
                                      </p:cBhvr>
                                      <p:to>
                                        <p:strVal val="visible"/>
                                      </p:to>
                                    </p:set>
                                    <p:animEffect transition="in" filter="fade">
                                      <p:cBhvr>
                                        <p:cTn id="11" dur="2000"/>
                                        <p:tgtEl>
                                          <p:spTgt spid="34822"/>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34823"/>
                                        </p:tgtEl>
                                        <p:attrNameLst>
                                          <p:attrName>style.visibility</p:attrName>
                                        </p:attrNameLst>
                                      </p:cBhvr>
                                      <p:to>
                                        <p:strVal val="visible"/>
                                      </p:to>
                                    </p:set>
                                    <p:animEffect transition="in" filter="fade">
                                      <p:cBhvr>
                                        <p:cTn id="15" dur="2000"/>
                                        <p:tgtEl>
                                          <p:spTgt spid="34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p:bldP spid="34823"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325" name="Picture 5" descr="nuevo"/>
          <p:cNvPicPr>
            <a:picLocks noChangeAspect="1" noChangeArrowheads="1"/>
          </p:cNvPicPr>
          <p:nvPr/>
        </p:nvPicPr>
        <p:blipFill>
          <a:blip r:embed="rId2" cstate="email"/>
          <a:srcRect/>
          <a:stretch>
            <a:fillRect/>
          </a:stretch>
        </p:blipFill>
        <p:spPr bwMode="auto">
          <a:xfrm>
            <a:off x="0" y="0"/>
            <a:ext cx="9906000" cy="6858000"/>
          </a:xfrm>
          <a:prstGeom prst="rect">
            <a:avLst/>
          </a:prstGeom>
          <a:noFill/>
          <a:ln w="9525">
            <a:noFill/>
            <a:miter lim="800000"/>
            <a:headEnd/>
            <a:tailEnd/>
          </a:ln>
        </p:spPr>
      </p:pic>
      <p:sp>
        <p:nvSpPr>
          <p:cNvPr id="56323" name="Text Box 3"/>
          <p:cNvSpPr txBox="1">
            <a:spLocks noChangeArrowheads="1"/>
          </p:cNvSpPr>
          <p:nvPr/>
        </p:nvSpPr>
        <p:spPr bwMode="auto">
          <a:xfrm>
            <a:off x="3729038" y="765175"/>
            <a:ext cx="5621337" cy="946150"/>
          </a:xfrm>
          <a:prstGeom prst="rect">
            <a:avLst/>
          </a:prstGeom>
          <a:noFill/>
          <a:ln w="9525">
            <a:noFill/>
            <a:miter lim="800000"/>
            <a:headEnd/>
            <a:tailEnd/>
          </a:ln>
          <a:effectLst>
            <a:outerShdw dist="35921" dir="2700000" algn="ctr" rotWithShape="0">
              <a:srgbClr val="080808"/>
            </a:outerShdw>
          </a:effectLst>
        </p:spPr>
        <p:txBody>
          <a:bodyPr>
            <a:spAutoFit/>
          </a:bodyPr>
          <a:lstStyle/>
          <a:p>
            <a:pPr algn="ctr">
              <a:defRPr/>
            </a:pPr>
            <a:r>
              <a:rPr lang="es-ES" sz="2800" b="1">
                <a:solidFill>
                  <a:srgbClr val="FFFF66"/>
                </a:solidFill>
              </a:rPr>
              <a:t>ACTOS CENTRALES DE LA REPUBLICA ARGENTINA</a:t>
            </a:r>
          </a:p>
        </p:txBody>
      </p:sp>
      <p:sp>
        <p:nvSpPr>
          <p:cNvPr id="56324" name="Rectangle 4"/>
          <p:cNvSpPr>
            <a:spLocks noChangeArrowheads="1"/>
          </p:cNvSpPr>
          <p:nvPr/>
        </p:nvSpPr>
        <p:spPr bwMode="auto">
          <a:xfrm>
            <a:off x="5457825" y="2554288"/>
            <a:ext cx="4175125" cy="3662362"/>
          </a:xfrm>
          <a:prstGeom prst="rect">
            <a:avLst/>
          </a:prstGeom>
          <a:noFill/>
          <a:ln w="9525">
            <a:noFill/>
            <a:miter lim="800000"/>
            <a:headEnd/>
            <a:tailEnd/>
          </a:ln>
          <a:effectLst>
            <a:outerShdw dist="17961" dir="2700000" algn="ctr" rotWithShape="0">
              <a:srgbClr val="080808"/>
            </a:outerShdw>
          </a:effectLst>
        </p:spPr>
        <p:txBody>
          <a:bodyPr anchor="ctr">
            <a:spAutoFit/>
          </a:bodyPr>
          <a:lstStyle/>
          <a:p>
            <a:pPr algn="just">
              <a:defRPr/>
            </a:pPr>
            <a:r>
              <a:rPr lang="es-ES" b="1">
                <a:solidFill>
                  <a:schemeClr val="bg1"/>
                </a:solidFill>
              </a:rPr>
              <a:t>6 de Julio de 2004</a:t>
            </a:r>
          </a:p>
          <a:p>
            <a:pPr algn="just">
              <a:defRPr/>
            </a:pPr>
            <a:endParaRPr lang="es-ES" b="1">
              <a:solidFill>
                <a:schemeClr val="bg1"/>
              </a:solidFill>
            </a:endParaRPr>
          </a:p>
          <a:p>
            <a:pPr algn="just">
              <a:defRPr/>
            </a:pPr>
            <a:r>
              <a:rPr lang="es-ES" b="1">
                <a:solidFill>
                  <a:schemeClr val="bg1"/>
                </a:solidFill>
              </a:rPr>
              <a:t>6 de Julio de 2005</a:t>
            </a:r>
          </a:p>
          <a:p>
            <a:pPr algn="just">
              <a:defRPr/>
            </a:pPr>
            <a:endParaRPr lang="es-ES" b="1">
              <a:solidFill>
                <a:schemeClr val="bg1"/>
              </a:solidFill>
            </a:endParaRPr>
          </a:p>
          <a:p>
            <a:pPr algn="just">
              <a:defRPr/>
            </a:pPr>
            <a:r>
              <a:rPr lang="es-ES" b="1">
                <a:solidFill>
                  <a:schemeClr val="bg1"/>
                </a:solidFill>
              </a:rPr>
              <a:t>13 de julio de 2006</a:t>
            </a:r>
          </a:p>
          <a:p>
            <a:pPr algn="just">
              <a:defRPr/>
            </a:pPr>
            <a:endParaRPr lang="es-ES" b="1">
              <a:solidFill>
                <a:schemeClr val="bg1"/>
              </a:solidFill>
            </a:endParaRPr>
          </a:p>
          <a:p>
            <a:pPr>
              <a:defRPr/>
            </a:pPr>
            <a:r>
              <a:rPr lang="es-ES" b="1">
                <a:solidFill>
                  <a:schemeClr val="bg1"/>
                </a:solidFill>
              </a:rPr>
              <a:t>Organizados conjuntamente con el INAES, la Subsecretaría de la Provincia de Santa Fe, </a:t>
            </a:r>
          </a:p>
          <a:p>
            <a:pPr>
              <a:defRPr/>
            </a:pPr>
            <a:r>
              <a:rPr lang="es-ES" b="1">
                <a:solidFill>
                  <a:schemeClr val="bg1"/>
                </a:solidFill>
              </a:rPr>
              <a:t>con la participación de las Confederaciones, Federaciones y cooperativas primarias.</a:t>
            </a:r>
          </a:p>
          <a:p>
            <a:pPr algn="just">
              <a:defRPr/>
            </a:pPr>
            <a:endParaRPr lang="es-ES" b="1">
              <a:solidFill>
                <a:schemeClr val="bg1"/>
              </a:solidFill>
            </a:endParaRPr>
          </a:p>
        </p:txBody>
      </p:sp>
      <p:sp>
        <p:nvSpPr>
          <p:cNvPr id="56326" name="Text Box 6"/>
          <p:cNvSpPr txBox="1">
            <a:spLocks noChangeArrowheads="1"/>
          </p:cNvSpPr>
          <p:nvPr/>
        </p:nvSpPr>
        <p:spPr bwMode="auto">
          <a:xfrm>
            <a:off x="2576513" y="1739900"/>
            <a:ext cx="7329487" cy="885825"/>
          </a:xfrm>
          <a:prstGeom prst="rect">
            <a:avLst/>
          </a:prstGeom>
          <a:noFill/>
          <a:ln w="9525">
            <a:noFill/>
            <a:miter lim="800000"/>
            <a:headEnd/>
            <a:tailEnd/>
          </a:ln>
          <a:effectLst>
            <a:outerShdw dist="35921" dir="2700000" algn="ctr" rotWithShape="0">
              <a:srgbClr val="080808"/>
            </a:outerShdw>
          </a:effectLst>
        </p:spPr>
        <p:txBody>
          <a:bodyPr>
            <a:spAutoFit/>
          </a:bodyPr>
          <a:lstStyle/>
          <a:p>
            <a:pPr algn="ctr">
              <a:defRPr/>
            </a:pPr>
            <a:r>
              <a:rPr lang="es-ES" b="1">
                <a:solidFill>
                  <a:srgbClr val="FFFF66"/>
                </a:solidFill>
              </a:rPr>
              <a:t>Conmemorando el “Día Nacional del Cooperativismo” y</a:t>
            </a:r>
          </a:p>
          <a:p>
            <a:pPr algn="ctr">
              <a:defRPr/>
            </a:pPr>
            <a:r>
              <a:rPr lang="es-ES" b="1">
                <a:solidFill>
                  <a:srgbClr val="FFFF66"/>
                </a:solidFill>
              </a:rPr>
              <a:t>el “Día Internacional de las Cooperativas” establecido por la ACI</a:t>
            </a:r>
          </a:p>
          <a:p>
            <a:pPr algn="ctr">
              <a:defRPr/>
            </a:pPr>
            <a:endParaRPr lang="es-ES" sz="1600" b="1">
              <a:solidFill>
                <a:srgbClr val="FFFF66"/>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wipe(down)">
                                      <p:cBhvr>
                                        <p:cTn id="7" dur="1000"/>
                                        <p:tgtEl>
                                          <p:spTgt spid="5632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6323"/>
                                        </p:tgtEl>
                                        <p:attrNameLst>
                                          <p:attrName>style.visibility</p:attrName>
                                        </p:attrNameLst>
                                      </p:cBhvr>
                                      <p:to>
                                        <p:strVal val="visible"/>
                                      </p:to>
                                    </p:set>
                                    <p:animEffect transition="in" filter="fade">
                                      <p:cBhvr>
                                        <p:cTn id="11" dur="2000"/>
                                        <p:tgtEl>
                                          <p:spTgt spid="5632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6326"/>
                                        </p:tgtEl>
                                        <p:attrNameLst>
                                          <p:attrName>style.visibility</p:attrName>
                                        </p:attrNameLst>
                                      </p:cBhvr>
                                      <p:to>
                                        <p:strVal val="visible"/>
                                      </p:to>
                                    </p:set>
                                    <p:animEffect transition="in" filter="fade">
                                      <p:cBhvr>
                                        <p:cTn id="14" dur="2000"/>
                                        <p:tgtEl>
                                          <p:spTgt spid="56326"/>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56324"/>
                                        </p:tgtEl>
                                        <p:attrNameLst>
                                          <p:attrName>style.visibility</p:attrName>
                                        </p:attrNameLst>
                                      </p:cBhvr>
                                      <p:to>
                                        <p:strVal val="visible"/>
                                      </p:to>
                                    </p:set>
                                    <p:animEffect transition="in" filter="fade">
                                      <p:cBhvr>
                                        <p:cTn id="18" dur="2000"/>
                                        <p:tgtEl>
                                          <p:spTgt spid="56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p:bldP spid="56324" grpId="0"/>
      <p:bldP spid="56326"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5"/>
          <p:cNvSpPr>
            <a:spLocks noChangeArrowheads="1"/>
          </p:cNvSpPr>
          <p:nvPr/>
        </p:nvSpPr>
        <p:spPr bwMode="auto">
          <a:xfrm>
            <a:off x="0" y="6381750"/>
            <a:ext cx="9906000" cy="476250"/>
          </a:xfrm>
          <a:prstGeom prst="rect">
            <a:avLst/>
          </a:prstGeom>
          <a:solidFill>
            <a:srgbClr val="03060D"/>
          </a:solidFill>
          <a:ln w="9525">
            <a:solidFill>
              <a:schemeClr val="tx1"/>
            </a:solidFill>
            <a:miter lim="800000"/>
            <a:headEnd/>
            <a:tailEnd/>
          </a:ln>
        </p:spPr>
        <p:txBody>
          <a:bodyPr wrap="none" anchor="ctr"/>
          <a:lstStyle/>
          <a:p>
            <a:endParaRPr lang="es-ES"/>
          </a:p>
        </p:txBody>
      </p:sp>
      <p:pic>
        <p:nvPicPr>
          <p:cNvPr id="36872" name="Picture 8" descr="3"/>
          <p:cNvPicPr>
            <a:picLocks noChangeAspect="1" noChangeArrowheads="1"/>
          </p:cNvPicPr>
          <p:nvPr/>
        </p:nvPicPr>
        <p:blipFill>
          <a:blip r:embed="rId2" cstate="email"/>
          <a:srcRect/>
          <a:stretch>
            <a:fillRect/>
          </a:stretch>
        </p:blipFill>
        <p:spPr bwMode="auto">
          <a:xfrm>
            <a:off x="-15875" y="0"/>
            <a:ext cx="9906000" cy="6958013"/>
          </a:xfrm>
          <a:prstGeom prst="rect">
            <a:avLst/>
          </a:prstGeom>
          <a:noFill/>
          <a:ln w="9525">
            <a:noFill/>
            <a:miter lim="800000"/>
            <a:headEnd/>
            <a:tailEnd/>
          </a:ln>
        </p:spPr>
      </p:pic>
      <p:sp>
        <p:nvSpPr>
          <p:cNvPr id="36873" name="Text Box 9"/>
          <p:cNvSpPr txBox="1">
            <a:spLocks noChangeArrowheads="1"/>
          </p:cNvSpPr>
          <p:nvPr/>
        </p:nvSpPr>
        <p:spPr bwMode="auto">
          <a:xfrm>
            <a:off x="3219450" y="765175"/>
            <a:ext cx="5621338" cy="519113"/>
          </a:xfrm>
          <a:prstGeom prst="rect">
            <a:avLst/>
          </a:prstGeom>
          <a:noFill/>
          <a:ln w="9525">
            <a:noFill/>
            <a:miter lim="800000"/>
            <a:headEnd/>
            <a:tailEnd/>
          </a:ln>
          <a:effectLst>
            <a:outerShdw dist="35921" dir="2700000" algn="ctr" rotWithShape="0">
              <a:srgbClr val="080808"/>
            </a:outerShdw>
          </a:effectLst>
        </p:spPr>
        <p:txBody>
          <a:bodyPr>
            <a:spAutoFit/>
          </a:bodyPr>
          <a:lstStyle/>
          <a:p>
            <a:pPr algn="ctr">
              <a:defRPr/>
            </a:pPr>
            <a:r>
              <a:rPr lang="es-ES" sz="2800" b="1">
                <a:solidFill>
                  <a:srgbClr val="FFFF66"/>
                </a:solidFill>
              </a:rPr>
              <a:t>VISITAS INTERNACIONALES</a:t>
            </a:r>
          </a:p>
        </p:txBody>
      </p:sp>
      <p:sp>
        <p:nvSpPr>
          <p:cNvPr id="36874" name="Rectangle 10"/>
          <p:cNvSpPr>
            <a:spLocks noChangeArrowheads="1"/>
          </p:cNvSpPr>
          <p:nvPr/>
        </p:nvSpPr>
        <p:spPr bwMode="auto">
          <a:xfrm>
            <a:off x="2289175" y="2133600"/>
            <a:ext cx="7127875" cy="2406650"/>
          </a:xfrm>
          <a:prstGeom prst="rect">
            <a:avLst/>
          </a:prstGeom>
          <a:noFill/>
          <a:ln w="9525">
            <a:noFill/>
            <a:miter lim="800000"/>
            <a:headEnd/>
            <a:tailEnd/>
          </a:ln>
          <a:effectLst>
            <a:outerShdw dist="17961" dir="2700000" algn="ctr" rotWithShape="0">
              <a:srgbClr val="080808"/>
            </a:outerShdw>
          </a:effectLst>
        </p:spPr>
        <p:txBody>
          <a:bodyPr anchor="ctr">
            <a:spAutoFit/>
          </a:bodyPr>
          <a:lstStyle/>
          <a:p>
            <a:pPr algn="ctr">
              <a:defRPr/>
            </a:pPr>
            <a:r>
              <a:rPr lang="es-ES" sz="2800" b="1" dirty="0">
                <a:solidFill>
                  <a:schemeClr val="bg1"/>
                </a:solidFill>
              </a:rPr>
              <a:t>Dr. </a:t>
            </a:r>
            <a:r>
              <a:rPr lang="es-ES" sz="2800" b="1" dirty="0" err="1">
                <a:solidFill>
                  <a:schemeClr val="bg1"/>
                </a:solidFill>
              </a:rPr>
              <a:t>Ivano</a:t>
            </a:r>
            <a:r>
              <a:rPr lang="es-ES" sz="2800" b="1" dirty="0">
                <a:solidFill>
                  <a:schemeClr val="bg1"/>
                </a:solidFill>
              </a:rPr>
              <a:t> Barberini </a:t>
            </a:r>
          </a:p>
          <a:p>
            <a:pPr algn="ctr">
              <a:defRPr/>
            </a:pPr>
            <a:r>
              <a:rPr lang="es-ES" sz="2400" dirty="0">
                <a:solidFill>
                  <a:schemeClr val="bg1"/>
                </a:solidFill>
              </a:rPr>
              <a:t>Presidente de ACI</a:t>
            </a:r>
          </a:p>
          <a:p>
            <a:pPr algn="ctr">
              <a:defRPr/>
            </a:pPr>
            <a:endParaRPr lang="es-ES" sz="2400" dirty="0">
              <a:solidFill>
                <a:schemeClr val="bg1"/>
              </a:solidFill>
            </a:endParaRPr>
          </a:p>
          <a:p>
            <a:pPr algn="ctr">
              <a:defRPr/>
            </a:pPr>
            <a:endParaRPr lang="es-ES" sz="2400" b="1" dirty="0">
              <a:solidFill>
                <a:schemeClr val="bg1"/>
              </a:solidFill>
            </a:endParaRPr>
          </a:p>
          <a:p>
            <a:pPr algn="ctr">
              <a:defRPr/>
            </a:pPr>
            <a:r>
              <a:rPr lang="es-ES" sz="2800" b="1" dirty="0">
                <a:solidFill>
                  <a:schemeClr val="bg1"/>
                </a:solidFill>
              </a:rPr>
              <a:t>Dr. Carlos G. </a:t>
            </a:r>
            <a:r>
              <a:rPr lang="es-ES" sz="2800" b="1" dirty="0" err="1">
                <a:solidFill>
                  <a:schemeClr val="bg1"/>
                </a:solidFill>
              </a:rPr>
              <a:t>Palacino</a:t>
            </a:r>
            <a:r>
              <a:rPr lang="es-ES" sz="2800" b="1" dirty="0">
                <a:solidFill>
                  <a:schemeClr val="bg1"/>
                </a:solidFill>
              </a:rPr>
              <a:t> Antía</a:t>
            </a:r>
          </a:p>
          <a:p>
            <a:pPr algn="ctr">
              <a:defRPr/>
            </a:pPr>
            <a:r>
              <a:rPr lang="es-ES" sz="2400" dirty="0">
                <a:solidFill>
                  <a:schemeClr val="bg1"/>
                </a:solidFill>
              </a:rPr>
              <a:t>Presidente de ACI Américas</a:t>
            </a:r>
          </a:p>
        </p:txBody>
      </p:sp>
      <p:sp>
        <p:nvSpPr>
          <p:cNvPr id="36875" name="Text Box 11"/>
          <p:cNvSpPr txBox="1">
            <a:spLocks noChangeArrowheads="1"/>
          </p:cNvSpPr>
          <p:nvPr/>
        </p:nvSpPr>
        <p:spPr bwMode="auto">
          <a:xfrm>
            <a:off x="612774" y="5753100"/>
            <a:ext cx="7004522" cy="584775"/>
          </a:xfrm>
          <a:prstGeom prst="rect">
            <a:avLst/>
          </a:prstGeom>
          <a:noFill/>
          <a:ln w="9525">
            <a:noFill/>
            <a:miter lim="800000"/>
            <a:headEnd/>
            <a:tailEnd/>
          </a:ln>
        </p:spPr>
        <p:txBody>
          <a:bodyPr wrap="square">
            <a:spAutoFit/>
          </a:bodyPr>
          <a:lstStyle/>
          <a:p>
            <a:r>
              <a:rPr lang="es-ES" sz="1600" b="1" dirty="0"/>
              <a:t>Descubrimiento de la placa </a:t>
            </a:r>
            <a:r>
              <a:rPr lang="es-ES" sz="1600" b="1" dirty="0" smtClean="0"/>
              <a:t>identificadora </a:t>
            </a:r>
            <a:r>
              <a:rPr lang="es-ES" sz="1600" b="1" dirty="0"/>
              <a:t>de la ACI, momento inaugural del Monumento al </a:t>
            </a:r>
            <a:r>
              <a:rPr lang="es-ES" sz="1600" b="1" dirty="0" smtClean="0"/>
              <a:t>Cooperativismo. (13 de julio de 2006)</a:t>
            </a:r>
            <a:endParaRPr lang="es-ES" sz="1600" b="1"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6872"/>
                                        </p:tgtEl>
                                        <p:attrNameLst>
                                          <p:attrName>style.visibility</p:attrName>
                                        </p:attrNameLst>
                                      </p:cBhvr>
                                      <p:to>
                                        <p:strVal val="visible"/>
                                      </p:to>
                                    </p:set>
                                    <p:animEffect transition="in" filter="wipe(down)">
                                      <p:cBhvr>
                                        <p:cTn id="7" dur="1000"/>
                                        <p:tgtEl>
                                          <p:spTgt spid="3687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6873"/>
                                        </p:tgtEl>
                                        <p:attrNameLst>
                                          <p:attrName>style.visibility</p:attrName>
                                        </p:attrNameLst>
                                      </p:cBhvr>
                                      <p:to>
                                        <p:strVal val="visible"/>
                                      </p:to>
                                    </p:set>
                                    <p:animEffect transition="in" filter="fade">
                                      <p:cBhvr>
                                        <p:cTn id="11" dur="2000"/>
                                        <p:tgtEl>
                                          <p:spTgt spid="36873"/>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36874"/>
                                        </p:tgtEl>
                                        <p:attrNameLst>
                                          <p:attrName>style.visibility</p:attrName>
                                        </p:attrNameLst>
                                      </p:cBhvr>
                                      <p:to>
                                        <p:strVal val="visible"/>
                                      </p:to>
                                    </p:set>
                                    <p:animEffect transition="in" filter="fade">
                                      <p:cBhvr>
                                        <p:cTn id="15" dur="2000"/>
                                        <p:tgtEl>
                                          <p:spTgt spid="36874"/>
                                        </p:tgtEl>
                                      </p:cBhvr>
                                    </p:animEffect>
                                  </p:childTnLst>
                                </p:cTn>
                              </p:par>
                            </p:childTnLst>
                          </p:cTn>
                        </p:par>
                        <p:par>
                          <p:cTn id="16" fill="hold">
                            <p:stCondLst>
                              <p:cond delay="5000"/>
                            </p:stCondLst>
                            <p:childTnLst>
                              <p:par>
                                <p:cTn id="17" presetID="10" presetClass="entr" presetSubtype="0" fill="hold" grpId="0" nodeType="afterEffect">
                                  <p:stCondLst>
                                    <p:cond delay="0"/>
                                  </p:stCondLst>
                                  <p:childTnLst>
                                    <p:set>
                                      <p:cBhvr>
                                        <p:cTn id="18" dur="1" fill="hold">
                                          <p:stCondLst>
                                            <p:cond delay="0"/>
                                          </p:stCondLst>
                                        </p:cTn>
                                        <p:tgtEl>
                                          <p:spTgt spid="36875"/>
                                        </p:tgtEl>
                                        <p:attrNameLst>
                                          <p:attrName>style.visibility</p:attrName>
                                        </p:attrNameLst>
                                      </p:cBhvr>
                                      <p:to>
                                        <p:strVal val="visible"/>
                                      </p:to>
                                    </p:set>
                                    <p:animEffect transition="in" filter="fade">
                                      <p:cBhvr>
                                        <p:cTn id="19" dur="2000"/>
                                        <p:tgtEl>
                                          <p:spTgt spid="36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3" grpId="0"/>
      <p:bldP spid="36874" grpId="0"/>
      <p:bldP spid="36875"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7" name="Picture 3" descr="filmi12-1"/>
          <p:cNvPicPr>
            <a:picLocks noChangeAspect="1" noChangeArrowheads="1"/>
          </p:cNvPicPr>
          <p:nvPr/>
        </p:nvPicPr>
        <p:blipFill>
          <a:blip r:embed="rId2" cstate="email"/>
          <a:srcRect/>
          <a:stretch>
            <a:fillRect/>
          </a:stretch>
        </p:blipFill>
        <p:spPr bwMode="auto">
          <a:xfrm>
            <a:off x="0" y="-26988"/>
            <a:ext cx="9906000" cy="6858001"/>
          </a:xfrm>
          <a:prstGeom prst="rect">
            <a:avLst/>
          </a:prstGeom>
          <a:noFill/>
          <a:ln w="9525">
            <a:noFill/>
            <a:miter lim="800000"/>
            <a:headEnd/>
            <a:tailEnd/>
          </a:ln>
        </p:spPr>
      </p:pic>
      <p:sp>
        <p:nvSpPr>
          <p:cNvPr id="44035" name="Rectangle 4"/>
          <p:cNvSpPr>
            <a:spLocks noChangeArrowheads="1"/>
          </p:cNvSpPr>
          <p:nvPr/>
        </p:nvSpPr>
        <p:spPr bwMode="auto">
          <a:xfrm>
            <a:off x="0" y="6381750"/>
            <a:ext cx="9906000" cy="476250"/>
          </a:xfrm>
          <a:prstGeom prst="rect">
            <a:avLst/>
          </a:prstGeom>
          <a:solidFill>
            <a:srgbClr val="03060D"/>
          </a:solidFill>
          <a:ln w="9525">
            <a:solidFill>
              <a:schemeClr val="tx1"/>
            </a:solidFill>
            <a:miter lim="800000"/>
            <a:headEnd/>
            <a:tailEnd/>
          </a:ln>
        </p:spPr>
        <p:txBody>
          <a:bodyPr wrap="none" anchor="ctr"/>
          <a:lstStyle/>
          <a:p>
            <a:endParaRPr lang="es-ES" dirty="0"/>
          </a:p>
        </p:txBody>
      </p:sp>
      <p:sp>
        <p:nvSpPr>
          <p:cNvPr id="41989" name="Text Box 5"/>
          <p:cNvSpPr txBox="1">
            <a:spLocks noChangeArrowheads="1"/>
          </p:cNvSpPr>
          <p:nvPr/>
        </p:nvSpPr>
        <p:spPr bwMode="auto">
          <a:xfrm>
            <a:off x="3368675" y="142875"/>
            <a:ext cx="5621338" cy="519113"/>
          </a:xfrm>
          <a:prstGeom prst="rect">
            <a:avLst/>
          </a:prstGeom>
          <a:noFill/>
          <a:ln w="9525">
            <a:noFill/>
            <a:miter lim="800000"/>
            <a:headEnd/>
            <a:tailEnd/>
          </a:ln>
          <a:effectLst>
            <a:outerShdw dist="35921" dir="2700000" algn="ctr" rotWithShape="0">
              <a:srgbClr val="080808"/>
            </a:outerShdw>
          </a:effectLst>
        </p:spPr>
        <p:txBody>
          <a:bodyPr>
            <a:spAutoFit/>
          </a:bodyPr>
          <a:lstStyle/>
          <a:p>
            <a:pPr algn="ctr">
              <a:defRPr/>
            </a:pPr>
            <a:r>
              <a:rPr lang="es-ES" sz="2800" b="1" dirty="0">
                <a:solidFill>
                  <a:srgbClr val="FFFF66"/>
                </a:solidFill>
              </a:rPr>
              <a:t>VISITAS INTERNACIONALES</a:t>
            </a:r>
          </a:p>
        </p:txBody>
      </p:sp>
      <p:pic>
        <p:nvPicPr>
          <p:cNvPr id="44038" name="Picture 6" descr="C:\Documents and Settings\jtheiler\Escritorio\jesi.JPG"/>
          <p:cNvPicPr>
            <a:picLocks noChangeAspect="1" noChangeArrowheads="1"/>
          </p:cNvPicPr>
          <p:nvPr/>
        </p:nvPicPr>
        <p:blipFill>
          <a:blip r:embed="rId3" cstate="email"/>
          <a:srcRect/>
          <a:stretch>
            <a:fillRect/>
          </a:stretch>
        </p:blipFill>
        <p:spPr bwMode="auto">
          <a:xfrm>
            <a:off x="5457825" y="1074738"/>
            <a:ext cx="4175125" cy="5133975"/>
          </a:xfrm>
          <a:prstGeom prst="rect">
            <a:avLst/>
          </a:prstGeom>
          <a:noFill/>
          <a:ln w="9525">
            <a:noFill/>
            <a:miter lim="800000"/>
            <a:headEnd/>
            <a:tailEnd/>
          </a:ln>
        </p:spPr>
      </p:pic>
      <p:pic>
        <p:nvPicPr>
          <p:cNvPr id="35842" name="Picture 2"/>
          <p:cNvPicPr>
            <a:picLocks noChangeAspect="1" noChangeArrowheads="1"/>
          </p:cNvPicPr>
          <p:nvPr/>
        </p:nvPicPr>
        <p:blipFill>
          <a:blip r:embed="rId4" cstate="email"/>
          <a:srcRect/>
          <a:stretch>
            <a:fillRect/>
          </a:stretch>
        </p:blipFill>
        <p:spPr bwMode="auto">
          <a:xfrm>
            <a:off x="704529" y="2439718"/>
            <a:ext cx="4536504" cy="33983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wipe(down)">
                                      <p:cBhvr>
                                        <p:cTn id="7" dur="1000"/>
                                        <p:tgtEl>
                                          <p:spTgt spid="4198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1989"/>
                                        </p:tgtEl>
                                        <p:attrNameLst>
                                          <p:attrName>style.visibility</p:attrName>
                                        </p:attrNameLst>
                                      </p:cBhvr>
                                      <p:to>
                                        <p:strVal val="visible"/>
                                      </p:to>
                                    </p:set>
                                    <p:animEffect transition="in" filter="fade">
                                      <p:cBhvr>
                                        <p:cTn id="11" dur="20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7" name="Picture 3" descr="filmi12-1"/>
          <p:cNvPicPr>
            <a:picLocks noChangeAspect="1" noChangeArrowheads="1"/>
          </p:cNvPicPr>
          <p:nvPr/>
        </p:nvPicPr>
        <p:blipFill>
          <a:blip r:embed="rId2" cstate="email"/>
          <a:srcRect/>
          <a:stretch>
            <a:fillRect/>
          </a:stretch>
        </p:blipFill>
        <p:spPr bwMode="auto">
          <a:xfrm>
            <a:off x="0" y="-26988"/>
            <a:ext cx="9906000" cy="6858001"/>
          </a:xfrm>
          <a:prstGeom prst="rect">
            <a:avLst/>
          </a:prstGeom>
          <a:noFill/>
          <a:ln w="9525">
            <a:noFill/>
            <a:miter lim="800000"/>
            <a:headEnd/>
            <a:tailEnd/>
          </a:ln>
        </p:spPr>
      </p:pic>
      <p:sp>
        <p:nvSpPr>
          <p:cNvPr id="44035" name="Rectangle 4"/>
          <p:cNvSpPr>
            <a:spLocks noChangeArrowheads="1"/>
          </p:cNvSpPr>
          <p:nvPr/>
        </p:nvSpPr>
        <p:spPr bwMode="auto">
          <a:xfrm>
            <a:off x="0" y="6381750"/>
            <a:ext cx="9906000" cy="476250"/>
          </a:xfrm>
          <a:prstGeom prst="rect">
            <a:avLst/>
          </a:prstGeom>
          <a:solidFill>
            <a:srgbClr val="03060D"/>
          </a:solidFill>
          <a:ln w="9525">
            <a:solidFill>
              <a:schemeClr val="tx1"/>
            </a:solidFill>
            <a:miter lim="800000"/>
            <a:headEnd/>
            <a:tailEnd/>
          </a:ln>
        </p:spPr>
        <p:txBody>
          <a:bodyPr wrap="none" anchor="ctr"/>
          <a:lstStyle/>
          <a:p>
            <a:endParaRPr lang="es-ES" dirty="0"/>
          </a:p>
        </p:txBody>
      </p:sp>
      <p:sp>
        <p:nvSpPr>
          <p:cNvPr id="41989" name="Text Box 5"/>
          <p:cNvSpPr txBox="1">
            <a:spLocks noChangeArrowheads="1"/>
          </p:cNvSpPr>
          <p:nvPr/>
        </p:nvSpPr>
        <p:spPr bwMode="auto">
          <a:xfrm>
            <a:off x="3368675" y="142875"/>
            <a:ext cx="5621338" cy="519113"/>
          </a:xfrm>
          <a:prstGeom prst="rect">
            <a:avLst/>
          </a:prstGeom>
          <a:noFill/>
          <a:ln w="9525">
            <a:noFill/>
            <a:miter lim="800000"/>
            <a:headEnd/>
            <a:tailEnd/>
          </a:ln>
          <a:effectLst>
            <a:outerShdw dist="35921" dir="2700000" algn="ctr" rotWithShape="0">
              <a:srgbClr val="080808"/>
            </a:outerShdw>
          </a:effectLst>
        </p:spPr>
        <p:txBody>
          <a:bodyPr>
            <a:spAutoFit/>
          </a:bodyPr>
          <a:lstStyle/>
          <a:p>
            <a:pPr algn="ctr">
              <a:defRPr/>
            </a:pPr>
            <a:r>
              <a:rPr lang="es-ES" sz="2800" b="1" dirty="0">
                <a:solidFill>
                  <a:srgbClr val="FFFF66"/>
                </a:solidFill>
              </a:rPr>
              <a:t>VISITAS INTERNACIONALES</a:t>
            </a:r>
          </a:p>
        </p:txBody>
      </p:sp>
      <p:pic>
        <p:nvPicPr>
          <p:cNvPr id="71682" name="Picture 2" descr="C:\Documents and Settings\jtheiler\Escritorio\Varios Presidencia\FOTOS\PRESIDENTE ACI AMERICAS\IMG_1364.JPG"/>
          <p:cNvPicPr>
            <a:picLocks noChangeAspect="1" noChangeArrowheads="1"/>
          </p:cNvPicPr>
          <p:nvPr/>
        </p:nvPicPr>
        <p:blipFill>
          <a:blip r:embed="rId3" cstate="email">
            <a:lum bright="20000" contrast="10000"/>
          </a:blip>
          <a:srcRect/>
          <a:stretch>
            <a:fillRect/>
          </a:stretch>
        </p:blipFill>
        <p:spPr bwMode="auto">
          <a:xfrm>
            <a:off x="6033120" y="908720"/>
            <a:ext cx="3312368" cy="5354324"/>
          </a:xfrm>
          <a:prstGeom prst="rect">
            <a:avLst/>
          </a:prstGeom>
          <a:ln>
            <a:noFill/>
          </a:ln>
          <a:effectLst>
            <a:outerShdw blurRad="190500" algn="tl" rotWithShape="0">
              <a:srgbClr val="000000">
                <a:alpha val="70000"/>
              </a:srgbClr>
            </a:outerShdw>
          </a:effectLst>
        </p:spPr>
      </p:pic>
      <p:sp>
        <p:nvSpPr>
          <p:cNvPr id="8" name="7 CuadroTexto"/>
          <p:cNvSpPr txBox="1"/>
          <p:nvPr/>
        </p:nvSpPr>
        <p:spPr>
          <a:xfrm>
            <a:off x="344488" y="4725144"/>
            <a:ext cx="5673080" cy="1231106"/>
          </a:xfrm>
          <a:prstGeom prst="rect">
            <a:avLst/>
          </a:prstGeom>
          <a:noFill/>
        </p:spPr>
        <p:txBody>
          <a:bodyPr wrap="square" rtlCol="0">
            <a:spAutoFit/>
          </a:bodyPr>
          <a:lstStyle/>
          <a:p>
            <a:pPr algn="ctr">
              <a:defRPr/>
            </a:pPr>
            <a:r>
              <a:rPr lang="es-AR" sz="2800" b="1" dirty="0" smtClean="0">
                <a:solidFill>
                  <a:schemeClr val="bg1"/>
                </a:solidFill>
              </a:rPr>
              <a:t>Ing. Ramón Imperial Zuñiga</a:t>
            </a:r>
          </a:p>
          <a:p>
            <a:pPr algn="ctr">
              <a:defRPr/>
            </a:pPr>
            <a:r>
              <a:rPr lang="es-AR" sz="2800" b="1" dirty="0" smtClean="0">
                <a:solidFill>
                  <a:schemeClr val="bg1"/>
                </a:solidFill>
              </a:rPr>
              <a:t>Presidente de ACI  Américas</a:t>
            </a:r>
          </a:p>
          <a:p>
            <a:pPr algn="ctr">
              <a:defRPr/>
            </a:pPr>
            <a:r>
              <a:rPr lang="es-AR" b="1" dirty="0" smtClean="0">
                <a:solidFill>
                  <a:schemeClr val="bg1"/>
                </a:solidFill>
              </a:rPr>
              <a:t>(16 de marzo de 2011)</a:t>
            </a:r>
            <a:endParaRPr lang="es-ES" b="1" dirty="0">
              <a:solidFill>
                <a:schemeClr val="bg1"/>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wipe(down)">
                                      <p:cBhvr>
                                        <p:cTn id="7" dur="1000"/>
                                        <p:tgtEl>
                                          <p:spTgt spid="4198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1989"/>
                                        </p:tgtEl>
                                        <p:attrNameLst>
                                          <p:attrName>style.visibility</p:attrName>
                                        </p:attrNameLst>
                                      </p:cBhvr>
                                      <p:to>
                                        <p:strVal val="visible"/>
                                      </p:to>
                                    </p:set>
                                    <p:animEffect transition="in" filter="fade">
                                      <p:cBhvr>
                                        <p:cTn id="11" dur="20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7" name="Picture 3" descr="filmi12-1"/>
          <p:cNvPicPr>
            <a:picLocks noChangeAspect="1" noChangeArrowheads="1"/>
          </p:cNvPicPr>
          <p:nvPr/>
        </p:nvPicPr>
        <p:blipFill>
          <a:blip r:embed="rId2" cstate="email"/>
          <a:srcRect/>
          <a:stretch>
            <a:fillRect/>
          </a:stretch>
        </p:blipFill>
        <p:spPr bwMode="auto">
          <a:xfrm>
            <a:off x="0" y="-26988"/>
            <a:ext cx="9906000" cy="6858001"/>
          </a:xfrm>
          <a:prstGeom prst="rect">
            <a:avLst/>
          </a:prstGeom>
          <a:noFill/>
          <a:ln w="9525">
            <a:noFill/>
            <a:miter lim="800000"/>
            <a:headEnd/>
            <a:tailEnd/>
          </a:ln>
        </p:spPr>
      </p:pic>
      <p:sp>
        <p:nvSpPr>
          <p:cNvPr id="45059" name="Rectangle 4"/>
          <p:cNvSpPr>
            <a:spLocks noChangeArrowheads="1"/>
          </p:cNvSpPr>
          <p:nvPr/>
        </p:nvSpPr>
        <p:spPr bwMode="auto">
          <a:xfrm>
            <a:off x="0" y="6381750"/>
            <a:ext cx="9906000" cy="476250"/>
          </a:xfrm>
          <a:prstGeom prst="rect">
            <a:avLst/>
          </a:prstGeom>
          <a:solidFill>
            <a:srgbClr val="03060D"/>
          </a:solidFill>
          <a:ln w="9525">
            <a:solidFill>
              <a:schemeClr val="tx1"/>
            </a:solidFill>
            <a:miter lim="800000"/>
            <a:headEnd/>
            <a:tailEnd/>
          </a:ln>
        </p:spPr>
        <p:txBody>
          <a:bodyPr wrap="none" anchor="ctr"/>
          <a:lstStyle/>
          <a:p>
            <a:endParaRPr lang="es-ES" dirty="0"/>
          </a:p>
        </p:txBody>
      </p:sp>
      <p:sp>
        <p:nvSpPr>
          <p:cNvPr id="41989" name="Text Box 5"/>
          <p:cNvSpPr txBox="1">
            <a:spLocks noChangeArrowheads="1"/>
          </p:cNvSpPr>
          <p:nvPr/>
        </p:nvSpPr>
        <p:spPr bwMode="auto">
          <a:xfrm>
            <a:off x="3368675" y="142875"/>
            <a:ext cx="5621338" cy="519113"/>
          </a:xfrm>
          <a:prstGeom prst="rect">
            <a:avLst/>
          </a:prstGeom>
          <a:noFill/>
          <a:ln w="9525">
            <a:noFill/>
            <a:miter lim="800000"/>
            <a:headEnd/>
            <a:tailEnd/>
          </a:ln>
          <a:effectLst>
            <a:outerShdw dist="35921" dir="2700000" algn="ctr" rotWithShape="0">
              <a:srgbClr val="080808"/>
            </a:outerShdw>
          </a:effectLst>
        </p:spPr>
        <p:txBody>
          <a:bodyPr>
            <a:spAutoFit/>
          </a:bodyPr>
          <a:lstStyle/>
          <a:p>
            <a:pPr algn="ctr">
              <a:defRPr/>
            </a:pPr>
            <a:r>
              <a:rPr lang="es-ES" sz="2800" b="1" dirty="0">
                <a:solidFill>
                  <a:srgbClr val="FFFF66"/>
                </a:solidFill>
              </a:rPr>
              <a:t>VISITAS INTERNACIONALES</a:t>
            </a:r>
          </a:p>
        </p:txBody>
      </p:sp>
      <p:sp>
        <p:nvSpPr>
          <p:cNvPr id="41990" name="Rectangle 6"/>
          <p:cNvSpPr>
            <a:spLocks noChangeArrowheads="1"/>
          </p:cNvSpPr>
          <p:nvPr/>
        </p:nvSpPr>
        <p:spPr bwMode="auto">
          <a:xfrm>
            <a:off x="0" y="1426706"/>
            <a:ext cx="9906000" cy="5170646"/>
          </a:xfrm>
          <a:prstGeom prst="rect">
            <a:avLst/>
          </a:prstGeom>
          <a:noFill/>
          <a:ln w="9525">
            <a:noFill/>
            <a:miter lim="800000"/>
            <a:headEnd/>
            <a:tailEnd/>
          </a:ln>
        </p:spPr>
        <p:txBody>
          <a:bodyPr wrap="square" anchor="ctr">
            <a:spAutoFit/>
          </a:bodyPr>
          <a:lstStyle/>
          <a:p>
            <a:pPr algn="ctr">
              <a:tabLst>
                <a:tab pos="3175000" algn="ctr"/>
                <a:tab pos="4657725" algn="l"/>
              </a:tabLst>
            </a:pPr>
            <a:r>
              <a:rPr lang="es-ES" sz="2400" b="1" dirty="0">
                <a:solidFill>
                  <a:schemeClr val="bg1"/>
                </a:solidFill>
              </a:rPr>
              <a:t>Universidad de Bologna </a:t>
            </a:r>
            <a:r>
              <a:rPr lang="es-ES" sz="2400" dirty="0">
                <a:solidFill>
                  <a:schemeClr val="bg1"/>
                </a:solidFill>
              </a:rPr>
              <a:t>(Italia)</a:t>
            </a:r>
          </a:p>
          <a:p>
            <a:pPr algn="ctr">
              <a:tabLst>
                <a:tab pos="3175000" algn="ctr"/>
                <a:tab pos="4657725" algn="l"/>
              </a:tabLst>
            </a:pPr>
            <a:endParaRPr lang="es-ES" sz="2400" dirty="0">
              <a:solidFill>
                <a:schemeClr val="bg1"/>
              </a:solidFill>
            </a:endParaRPr>
          </a:p>
          <a:p>
            <a:pPr algn="ctr">
              <a:tabLst>
                <a:tab pos="3175000" algn="ctr"/>
                <a:tab pos="4657725" algn="l"/>
              </a:tabLst>
            </a:pPr>
            <a:r>
              <a:rPr lang="es-ES" sz="2400" b="1" dirty="0">
                <a:solidFill>
                  <a:schemeClr val="bg1"/>
                </a:solidFill>
              </a:rPr>
              <a:t>Federación </a:t>
            </a:r>
            <a:r>
              <a:rPr lang="es-ES" sz="2400" b="1" dirty="0" err="1">
                <a:solidFill>
                  <a:schemeClr val="bg1"/>
                </a:solidFill>
              </a:rPr>
              <a:t>Trentina</a:t>
            </a:r>
            <a:r>
              <a:rPr lang="es-ES" sz="2400" b="1" dirty="0">
                <a:solidFill>
                  <a:schemeClr val="bg1"/>
                </a:solidFill>
              </a:rPr>
              <a:t> de Cooperativas </a:t>
            </a:r>
            <a:r>
              <a:rPr lang="es-ES" sz="2400" dirty="0">
                <a:solidFill>
                  <a:schemeClr val="bg1"/>
                </a:solidFill>
              </a:rPr>
              <a:t>(Italia)</a:t>
            </a:r>
          </a:p>
          <a:p>
            <a:pPr algn="ctr">
              <a:tabLst>
                <a:tab pos="3175000" algn="ctr"/>
                <a:tab pos="4657725" algn="l"/>
              </a:tabLst>
            </a:pPr>
            <a:endParaRPr lang="es-ES" sz="2400" dirty="0">
              <a:solidFill>
                <a:schemeClr val="bg1"/>
              </a:solidFill>
            </a:endParaRPr>
          </a:p>
          <a:p>
            <a:pPr algn="ctr">
              <a:tabLst>
                <a:tab pos="3175000" algn="ctr"/>
                <a:tab pos="4657725" algn="l"/>
              </a:tabLst>
            </a:pPr>
            <a:r>
              <a:rPr lang="es-ES" sz="2400" b="1" dirty="0" err="1">
                <a:solidFill>
                  <a:schemeClr val="bg1"/>
                </a:solidFill>
              </a:rPr>
              <a:t>LegaCoop</a:t>
            </a:r>
            <a:r>
              <a:rPr lang="es-ES" sz="2400" b="1" dirty="0">
                <a:solidFill>
                  <a:schemeClr val="bg1"/>
                </a:solidFill>
              </a:rPr>
              <a:t> Emilia </a:t>
            </a:r>
            <a:r>
              <a:rPr lang="es-ES" sz="2400" b="1" dirty="0" err="1">
                <a:solidFill>
                  <a:schemeClr val="bg1"/>
                </a:solidFill>
              </a:rPr>
              <a:t>Romagna</a:t>
            </a:r>
            <a:r>
              <a:rPr lang="es-ES" sz="2400" b="1" dirty="0">
                <a:solidFill>
                  <a:schemeClr val="bg1"/>
                </a:solidFill>
              </a:rPr>
              <a:t> </a:t>
            </a:r>
            <a:r>
              <a:rPr lang="es-ES" sz="2400" dirty="0">
                <a:solidFill>
                  <a:schemeClr val="bg1"/>
                </a:solidFill>
              </a:rPr>
              <a:t>(Italia)</a:t>
            </a:r>
          </a:p>
          <a:p>
            <a:pPr algn="ctr">
              <a:tabLst>
                <a:tab pos="3175000" algn="ctr"/>
                <a:tab pos="4657725" algn="l"/>
              </a:tabLst>
            </a:pPr>
            <a:endParaRPr lang="es-ES" sz="2400" dirty="0">
              <a:solidFill>
                <a:schemeClr val="bg1"/>
              </a:solidFill>
            </a:endParaRPr>
          </a:p>
          <a:p>
            <a:pPr algn="ctr">
              <a:tabLst>
                <a:tab pos="3175000" algn="ctr"/>
                <a:tab pos="4657725" algn="l"/>
              </a:tabLst>
            </a:pPr>
            <a:r>
              <a:rPr lang="es-ES_tradnl" sz="2400" b="1" dirty="0" err="1">
                <a:solidFill>
                  <a:schemeClr val="bg1"/>
                </a:solidFill>
              </a:rPr>
              <a:t>Fondazione</a:t>
            </a:r>
            <a:r>
              <a:rPr lang="es-ES_tradnl" sz="2400" b="1" dirty="0">
                <a:solidFill>
                  <a:schemeClr val="bg1"/>
                </a:solidFill>
              </a:rPr>
              <a:t> </a:t>
            </a:r>
            <a:r>
              <a:rPr lang="es-ES_tradnl" sz="2400" b="1" dirty="0" err="1">
                <a:solidFill>
                  <a:schemeClr val="bg1"/>
                </a:solidFill>
              </a:rPr>
              <a:t>Ivano</a:t>
            </a:r>
            <a:r>
              <a:rPr lang="es-ES_tradnl" sz="2400" b="1" dirty="0">
                <a:solidFill>
                  <a:schemeClr val="bg1"/>
                </a:solidFill>
              </a:rPr>
              <a:t> Barberini </a:t>
            </a:r>
            <a:r>
              <a:rPr lang="es-ES_tradnl" sz="2400" dirty="0">
                <a:solidFill>
                  <a:schemeClr val="bg1"/>
                </a:solidFill>
              </a:rPr>
              <a:t>(Italia</a:t>
            </a:r>
            <a:r>
              <a:rPr lang="es-ES_tradnl" sz="2400" dirty="0" smtClean="0">
                <a:solidFill>
                  <a:schemeClr val="bg1"/>
                </a:solidFill>
              </a:rPr>
              <a:t>)</a:t>
            </a:r>
          </a:p>
          <a:p>
            <a:pPr algn="ctr">
              <a:tabLst>
                <a:tab pos="3175000" algn="ctr"/>
                <a:tab pos="4657725" algn="l"/>
              </a:tabLst>
            </a:pPr>
            <a:endParaRPr lang="es-ES_tradnl" sz="2400" dirty="0" smtClean="0">
              <a:solidFill>
                <a:schemeClr val="bg1"/>
              </a:solidFill>
            </a:endParaRPr>
          </a:p>
          <a:p>
            <a:pPr algn="ctr">
              <a:tabLst>
                <a:tab pos="3175000" algn="ctr"/>
                <a:tab pos="4657725" algn="l"/>
              </a:tabLst>
            </a:pPr>
            <a:r>
              <a:rPr lang="es-ES_tradnl" sz="2400" b="1" dirty="0" smtClean="0">
                <a:solidFill>
                  <a:schemeClr val="bg1"/>
                </a:solidFill>
              </a:rPr>
              <a:t>Centro </a:t>
            </a:r>
            <a:r>
              <a:rPr lang="es-ES_tradnl" sz="2400" b="1" dirty="0" err="1" smtClean="0">
                <a:solidFill>
                  <a:schemeClr val="bg1"/>
                </a:solidFill>
              </a:rPr>
              <a:t>Internazionale</a:t>
            </a:r>
            <a:r>
              <a:rPr lang="es-ES_tradnl" sz="2400" b="1" dirty="0" smtClean="0">
                <a:solidFill>
                  <a:schemeClr val="bg1"/>
                </a:solidFill>
              </a:rPr>
              <a:t> di </a:t>
            </a:r>
            <a:r>
              <a:rPr lang="es-ES_tradnl" sz="2400" b="1" dirty="0" err="1" smtClean="0">
                <a:solidFill>
                  <a:schemeClr val="bg1"/>
                </a:solidFill>
              </a:rPr>
              <a:t>Assistenza</a:t>
            </a:r>
            <a:r>
              <a:rPr lang="es-ES_tradnl" sz="2400" b="1" dirty="0" smtClean="0">
                <a:solidFill>
                  <a:schemeClr val="bg1"/>
                </a:solidFill>
              </a:rPr>
              <a:t> al Crédito Cooperativo</a:t>
            </a:r>
            <a:r>
              <a:rPr lang="es-ES_tradnl" sz="2400" dirty="0" smtClean="0">
                <a:solidFill>
                  <a:schemeClr val="bg1"/>
                </a:solidFill>
              </a:rPr>
              <a:t> (Italia)</a:t>
            </a:r>
          </a:p>
          <a:p>
            <a:pPr algn="ctr">
              <a:tabLst>
                <a:tab pos="3175000" algn="ctr"/>
                <a:tab pos="4657725" algn="l"/>
              </a:tabLst>
            </a:pPr>
            <a:endParaRPr lang="es-ES_tradnl" sz="2400" dirty="0" smtClean="0">
              <a:solidFill>
                <a:schemeClr val="bg1"/>
              </a:solidFill>
            </a:endParaRPr>
          </a:p>
          <a:p>
            <a:pPr algn="ctr">
              <a:tabLst>
                <a:tab pos="3175000" algn="ctr"/>
                <a:tab pos="4657725" algn="l"/>
              </a:tabLst>
            </a:pPr>
            <a:r>
              <a:rPr lang="es-ES_tradnl" sz="2400" b="1" dirty="0" err="1" smtClean="0">
                <a:solidFill>
                  <a:schemeClr val="bg1"/>
                </a:solidFill>
              </a:rPr>
              <a:t>Federcasse</a:t>
            </a:r>
            <a:r>
              <a:rPr lang="es-ES_tradnl" sz="2400" dirty="0" smtClean="0">
                <a:solidFill>
                  <a:schemeClr val="bg1"/>
                </a:solidFill>
              </a:rPr>
              <a:t> (Italia)</a:t>
            </a:r>
          </a:p>
          <a:p>
            <a:pPr algn="ctr">
              <a:tabLst>
                <a:tab pos="3175000" algn="ctr"/>
                <a:tab pos="4657725" algn="l"/>
              </a:tabLst>
            </a:pPr>
            <a:endParaRPr lang="es-ES_tradnl" sz="2400" dirty="0" smtClean="0">
              <a:solidFill>
                <a:schemeClr val="bg1"/>
              </a:solidFill>
            </a:endParaRPr>
          </a:p>
          <a:p>
            <a:pPr algn="ctr">
              <a:tabLst>
                <a:tab pos="3175000" algn="ctr"/>
                <a:tab pos="4657725" algn="l"/>
              </a:tabLst>
            </a:pPr>
            <a:r>
              <a:rPr lang="es-ES_tradnl" sz="2400" b="1" dirty="0" smtClean="0">
                <a:solidFill>
                  <a:schemeClr val="bg1"/>
                </a:solidFill>
              </a:rPr>
              <a:t>BCC </a:t>
            </a:r>
            <a:r>
              <a:rPr lang="es-ES_tradnl" sz="2400" b="1" dirty="0" err="1" smtClean="0">
                <a:solidFill>
                  <a:schemeClr val="bg1"/>
                </a:solidFill>
              </a:rPr>
              <a:t>Trevigiano</a:t>
            </a:r>
            <a:r>
              <a:rPr lang="es-ES_tradnl" sz="2400" b="1" dirty="0" smtClean="0">
                <a:solidFill>
                  <a:schemeClr val="bg1"/>
                </a:solidFill>
              </a:rPr>
              <a:t> y </a:t>
            </a:r>
            <a:r>
              <a:rPr lang="es-ES_tradnl" sz="2400" b="1" dirty="0" err="1" smtClean="0">
                <a:solidFill>
                  <a:schemeClr val="bg1"/>
                </a:solidFill>
              </a:rPr>
              <a:t>Staranzano</a:t>
            </a:r>
            <a:r>
              <a:rPr lang="es-ES_tradnl" sz="2400" b="1" dirty="0" smtClean="0">
                <a:solidFill>
                  <a:schemeClr val="bg1"/>
                </a:solidFill>
              </a:rPr>
              <a:t> </a:t>
            </a:r>
            <a:r>
              <a:rPr lang="es-ES_tradnl" sz="2400" dirty="0" smtClean="0">
                <a:solidFill>
                  <a:schemeClr val="bg1"/>
                </a:solidFill>
              </a:rPr>
              <a:t>(Italia)</a:t>
            </a:r>
            <a:endParaRPr lang="es-ES_tradnl" sz="2400" dirty="0">
              <a:solidFill>
                <a:schemeClr val="bg1"/>
              </a:solidFill>
            </a:endParaRPr>
          </a:p>
          <a:p>
            <a:pPr algn="ctr">
              <a:tabLst>
                <a:tab pos="3175000" algn="ctr"/>
                <a:tab pos="4657725" algn="l"/>
              </a:tabLst>
            </a:pPr>
            <a:endParaRPr lang="es-ES" dirty="0">
              <a:solidFill>
                <a:schemeClr val="bg1"/>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wipe(down)">
                                      <p:cBhvr>
                                        <p:cTn id="7" dur="1000"/>
                                        <p:tgtEl>
                                          <p:spTgt spid="4198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1989"/>
                                        </p:tgtEl>
                                        <p:attrNameLst>
                                          <p:attrName>style.visibility</p:attrName>
                                        </p:attrNameLst>
                                      </p:cBhvr>
                                      <p:to>
                                        <p:strVal val="visible"/>
                                      </p:to>
                                    </p:set>
                                    <p:animEffect transition="in" filter="fade">
                                      <p:cBhvr>
                                        <p:cTn id="11" dur="2000"/>
                                        <p:tgtEl>
                                          <p:spTgt spid="41989"/>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41990"/>
                                        </p:tgtEl>
                                        <p:attrNameLst>
                                          <p:attrName>style.visibility</p:attrName>
                                        </p:attrNameLst>
                                      </p:cBhvr>
                                      <p:to>
                                        <p:strVal val="visible"/>
                                      </p:to>
                                    </p:set>
                                    <p:animEffect transition="in" filter="fade">
                                      <p:cBhvr>
                                        <p:cTn id="15" dur="2000"/>
                                        <p:tgtEl>
                                          <p:spTgt spid="41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7" name="Picture 3" descr="filmi12-1"/>
          <p:cNvPicPr>
            <a:picLocks noChangeAspect="1" noChangeArrowheads="1"/>
          </p:cNvPicPr>
          <p:nvPr/>
        </p:nvPicPr>
        <p:blipFill>
          <a:blip r:embed="rId2" cstate="email"/>
          <a:srcRect/>
          <a:stretch>
            <a:fillRect/>
          </a:stretch>
        </p:blipFill>
        <p:spPr bwMode="auto">
          <a:xfrm>
            <a:off x="0" y="-26988"/>
            <a:ext cx="9906000" cy="6858001"/>
          </a:xfrm>
          <a:prstGeom prst="rect">
            <a:avLst/>
          </a:prstGeom>
          <a:noFill/>
          <a:ln w="9525">
            <a:noFill/>
            <a:miter lim="800000"/>
            <a:headEnd/>
            <a:tailEnd/>
          </a:ln>
        </p:spPr>
      </p:pic>
      <p:sp>
        <p:nvSpPr>
          <p:cNvPr id="45059" name="Rectangle 4"/>
          <p:cNvSpPr>
            <a:spLocks noChangeArrowheads="1"/>
          </p:cNvSpPr>
          <p:nvPr/>
        </p:nvSpPr>
        <p:spPr bwMode="auto">
          <a:xfrm>
            <a:off x="0" y="6381750"/>
            <a:ext cx="9906000" cy="476250"/>
          </a:xfrm>
          <a:prstGeom prst="rect">
            <a:avLst/>
          </a:prstGeom>
          <a:solidFill>
            <a:srgbClr val="03060D"/>
          </a:solidFill>
          <a:ln w="9525">
            <a:solidFill>
              <a:schemeClr val="tx1"/>
            </a:solidFill>
            <a:miter lim="800000"/>
            <a:headEnd/>
            <a:tailEnd/>
          </a:ln>
        </p:spPr>
        <p:txBody>
          <a:bodyPr wrap="none" anchor="ctr"/>
          <a:lstStyle/>
          <a:p>
            <a:endParaRPr lang="es-ES"/>
          </a:p>
        </p:txBody>
      </p:sp>
      <p:sp>
        <p:nvSpPr>
          <p:cNvPr id="41989" name="Text Box 5"/>
          <p:cNvSpPr txBox="1">
            <a:spLocks noChangeArrowheads="1"/>
          </p:cNvSpPr>
          <p:nvPr/>
        </p:nvSpPr>
        <p:spPr bwMode="auto">
          <a:xfrm>
            <a:off x="3368675" y="142875"/>
            <a:ext cx="5621338" cy="519113"/>
          </a:xfrm>
          <a:prstGeom prst="rect">
            <a:avLst/>
          </a:prstGeom>
          <a:noFill/>
          <a:ln w="9525">
            <a:noFill/>
            <a:miter lim="800000"/>
            <a:headEnd/>
            <a:tailEnd/>
          </a:ln>
          <a:effectLst>
            <a:outerShdw dist="35921" dir="2700000" algn="ctr" rotWithShape="0">
              <a:srgbClr val="080808"/>
            </a:outerShdw>
          </a:effectLst>
        </p:spPr>
        <p:txBody>
          <a:bodyPr>
            <a:spAutoFit/>
          </a:bodyPr>
          <a:lstStyle/>
          <a:p>
            <a:pPr algn="ctr">
              <a:defRPr/>
            </a:pPr>
            <a:r>
              <a:rPr lang="es-ES" sz="2800" b="1" dirty="0">
                <a:solidFill>
                  <a:srgbClr val="FFFF66"/>
                </a:solidFill>
              </a:rPr>
              <a:t>VISITAS INTERNACIONALES</a:t>
            </a:r>
          </a:p>
        </p:txBody>
      </p:sp>
      <p:sp>
        <p:nvSpPr>
          <p:cNvPr id="41990" name="Rectangle 6"/>
          <p:cNvSpPr>
            <a:spLocks noChangeArrowheads="1"/>
          </p:cNvSpPr>
          <p:nvPr/>
        </p:nvSpPr>
        <p:spPr bwMode="auto">
          <a:xfrm>
            <a:off x="1809750" y="1231008"/>
            <a:ext cx="8358188" cy="5539978"/>
          </a:xfrm>
          <a:prstGeom prst="rect">
            <a:avLst/>
          </a:prstGeom>
          <a:noFill/>
          <a:ln w="9525">
            <a:noFill/>
            <a:miter lim="800000"/>
            <a:headEnd/>
            <a:tailEnd/>
          </a:ln>
        </p:spPr>
        <p:txBody>
          <a:bodyPr anchor="ctr">
            <a:spAutoFit/>
          </a:bodyPr>
          <a:lstStyle/>
          <a:p>
            <a:pPr algn="ctr">
              <a:tabLst>
                <a:tab pos="3175000" algn="ctr"/>
                <a:tab pos="4657725" algn="l"/>
              </a:tabLst>
            </a:pPr>
            <a:endParaRPr lang="es-ES" dirty="0">
              <a:solidFill>
                <a:schemeClr val="bg1"/>
              </a:solidFill>
            </a:endParaRPr>
          </a:p>
          <a:p>
            <a:pPr algn="ctr">
              <a:tabLst>
                <a:tab pos="3175000" algn="ctr"/>
                <a:tab pos="4657725" algn="l"/>
              </a:tabLst>
            </a:pPr>
            <a:r>
              <a:rPr lang="es-ES" sz="2000" b="1" dirty="0">
                <a:solidFill>
                  <a:schemeClr val="bg1"/>
                </a:solidFill>
              </a:rPr>
              <a:t>Centro Corporativo de Desarrollo Directivo </a:t>
            </a:r>
            <a:r>
              <a:rPr lang="es-ES" sz="2000" b="1" dirty="0" err="1">
                <a:solidFill>
                  <a:schemeClr val="bg1"/>
                </a:solidFill>
              </a:rPr>
              <a:t>Otalora</a:t>
            </a:r>
            <a:r>
              <a:rPr lang="es-ES" sz="2000" b="1" dirty="0">
                <a:solidFill>
                  <a:schemeClr val="bg1"/>
                </a:solidFill>
              </a:rPr>
              <a:t> </a:t>
            </a:r>
            <a:r>
              <a:rPr lang="es-ES" sz="2000" dirty="0">
                <a:solidFill>
                  <a:schemeClr val="bg1"/>
                </a:solidFill>
              </a:rPr>
              <a:t>(País Vasco)</a:t>
            </a:r>
          </a:p>
          <a:p>
            <a:pPr algn="ctr">
              <a:tabLst>
                <a:tab pos="3175000" algn="ctr"/>
                <a:tab pos="4657725" algn="l"/>
              </a:tabLst>
            </a:pPr>
            <a:endParaRPr lang="es-ES" sz="2000" dirty="0">
              <a:solidFill>
                <a:schemeClr val="bg1"/>
              </a:solidFill>
            </a:endParaRPr>
          </a:p>
          <a:p>
            <a:pPr algn="ctr">
              <a:tabLst>
                <a:tab pos="3175000" algn="ctr"/>
                <a:tab pos="4657725" algn="l"/>
              </a:tabLst>
            </a:pPr>
            <a:r>
              <a:rPr lang="es-ES" sz="2000" b="1" dirty="0">
                <a:solidFill>
                  <a:schemeClr val="bg1"/>
                </a:solidFill>
              </a:rPr>
              <a:t>Departamento de Justicia, Empleo y Seguridad Social </a:t>
            </a:r>
          </a:p>
          <a:p>
            <a:pPr algn="ctr">
              <a:tabLst>
                <a:tab pos="3175000" algn="ctr"/>
                <a:tab pos="4657725" algn="l"/>
              </a:tabLst>
            </a:pPr>
            <a:r>
              <a:rPr lang="es-ES" sz="2000" b="1" dirty="0">
                <a:solidFill>
                  <a:schemeClr val="bg1"/>
                </a:solidFill>
              </a:rPr>
              <a:t>del Gobierno Vasco </a:t>
            </a:r>
            <a:r>
              <a:rPr lang="es-ES" sz="2000" dirty="0">
                <a:solidFill>
                  <a:schemeClr val="bg1"/>
                </a:solidFill>
              </a:rPr>
              <a:t>(País Vasco)</a:t>
            </a:r>
          </a:p>
          <a:p>
            <a:pPr algn="ctr">
              <a:tabLst>
                <a:tab pos="3175000" algn="ctr"/>
                <a:tab pos="4657725" algn="l"/>
              </a:tabLst>
            </a:pPr>
            <a:endParaRPr lang="es-ES" sz="2000" dirty="0">
              <a:solidFill>
                <a:schemeClr val="bg1"/>
              </a:solidFill>
            </a:endParaRPr>
          </a:p>
          <a:p>
            <a:pPr algn="ctr">
              <a:tabLst>
                <a:tab pos="3175000" algn="ctr"/>
                <a:tab pos="4657725" algn="l"/>
              </a:tabLst>
            </a:pPr>
            <a:r>
              <a:rPr lang="es-ES" sz="2000" b="1" dirty="0">
                <a:solidFill>
                  <a:schemeClr val="bg1"/>
                </a:solidFill>
              </a:rPr>
              <a:t>ICMIF</a:t>
            </a:r>
            <a:r>
              <a:rPr lang="es-ES" sz="2000" dirty="0">
                <a:solidFill>
                  <a:schemeClr val="bg1"/>
                </a:solidFill>
              </a:rPr>
              <a:t> (Gran Bretaña)</a:t>
            </a:r>
          </a:p>
          <a:p>
            <a:pPr algn="ctr">
              <a:tabLst>
                <a:tab pos="3175000" algn="ctr"/>
                <a:tab pos="4657725" algn="l"/>
              </a:tabLst>
            </a:pPr>
            <a:endParaRPr lang="es-ES" sz="2000" dirty="0">
              <a:solidFill>
                <a:schemeClr val="bg1"/>
              </a:solidFill>
            </a:endParaRPr>
          </a:p>
          <a:p>
            <a:pPr algn="ctr">
              <a:tabLst>
                <a:tab pos="3175000" algn="ctr"/>
                <a:tab pos="4657725" algn="l"/>
              </a:tabLst>
            </a:pPr>
            <a:r>
              <a:rPr lang="es-ES" sz="2000" b="1" dirty="0">
                <a:solidFill>
                  <a:schemeClr val="bg1"/>
                </a:solidFill>
              </a:rPr>
              <a:t>AAC/MIS</a:t>
            </a:r>
            <a:r>
              <a:rPr lang="es-ES" sz="2000" dirty="0">
                <a:solidFill>
                  <a:schemeClr val="bg1"/>
                </a:solidFill>
              </a:rPr>
              <a:t> (Estados Unidos)</a:t>
            </a:r>
          </a:p>
          <a:p>
            <a:pPr algn="ctr">
              <a:tabLst>
                <a:tab pos="3175000" algn="ctr"/>
                <a:tab pos="4657725" algn="l"/>
              </a:tabLst>
            </a:pPr>
            <a:endParaRPr lang="es-ES" sz="2000" dirty="0">
              <a:solidFill>
                <a:schemeClr val="bg1"/>
              </a:solidFill>
            </a:endParaRPr>
          </a:p>
          <a:p>
            <a:pPr algn="ctr">
              <a:tabLst>
                <a:tab pos="3175000" algn="ctr"/>
                <a:tab pos="4657725" algn="l"/>
              </a:tabLst>
            </a:pPr>
            <a:r>
              <a:rPr lang="es-ES" sz="2000" b="1" dirty="0">
                <a:solidFill>
                  <a:schemeClr val="bg1"/>
                </a:solidFill>
              </a:rPr>
              <a:t>FEANSAL </a:t>
            </a:r>
            <a:r>
              <a:rPr lang="es-ES" sz="2000" dirty="0">
                <a:solidFill>
                  <a:schemeClr val="bg1"/>
                </a:solidFill>
              </a:rPr>
              <a:t>(Sevilla, Región de Andalucía –España)</a:t>
            </a:r>
          </a:p>
          <a:p>
            <a:pPr algn="ctr">
              <a:tabLst>
                <a:tab pos="3175000" algn="ctr"/>
                <a:tab pos="4657725" algn="l"/>
              </a:tabLst>
            </a:pPr>
            <a:endParaRPr lang="es-ES" sz="2000" dirty="0">
              <a:solidFill>
                <a:schemeClr val="bg1"/>
              </a:solidFill>
            </a:endParaRPr>
          </a:p>
          <a:p>
            <a:pPr algn="ctr">
              <a:tabLst>
                <a:tab pos="3175000" algn="ctr"/>
                <a:tab pos="4657725" algn="l"/>
              </a:tabLst>
            </a:pPr>
            <a:r>
              <a:rPr lang="es-ES" sz="2000" b="1" dirty="0">
                <a:solidFill>
                  <a:schemeClr val="bg1"/>
                </a:solidFill>
              </a:rPr>
              <a:t>CEPES</a:t>
            </a:r>
            <a:r>
              <a:rPr lang="es-ES" sz="2000" dirty="0">
                <a:solidFill>
                  <a:schemeClr val="bg1"/>
                </a:solidFill>
              </a:rPr>
              <a:t> (Osuna, Sevilla, Región de Andalucía – España</a:t>
            </a:r>
            <a:r>
              <a:rPr lang="es-ES" sz="2000" dirty="0" smtClean="0">
                <a:solidFill>
                  <a:schemeClr val="bg1"/>
                </a:solidFill>
              </a:rPr>
              <a:t>)</a:t>
            </a:r>
          </a:p>
          <a:p>
            <a:pPr algn="ctr">
              <a:tabLst>
                <a:tab pos="3175000" algn="ctr"/>
                <a:tab pos="4657725" algn="l"/>
              </a:tabLst>
            </a:pPr>
            <a:endParaRPr lang="es-AR" sz="2000" dirty="0" smtClean="0">
              <a:solidFill>
                <a:schemeClr val="bg1"/>
              </a:solidFill>
            </a:endParaRPr>
          </a:p>
          <a:p>
            <a:pPr algn="ctr">
              <a:tabLst>
                <a:tab pos="3175000" algn="ctr"/>
                <a:tab pos="4657725" algn="l"/>
              </a:tabLst>
            </a:pPr>
            <a:r>
              <a:rPr lang="es-AR" sz="2000" b="1" dirty="0" smtClean="0">
                <a:solidFill>
                  <a:schemeClr val="bg1"/>
                </a:solidFill>
              </a:rPr>
              <a:t>Fundación Escuela Andaluza de Economía Social (FEAES)</a:t>
            </a:r>
          </a:p>
          <a:p>
            <a:pPr algn="ctr">
              <a:tabLst>
                <a:tab pos="3175000" algn="ctr"/>
                <a:tab pos="4657725" algn="l"/>
              </a:tabLst>
            </a:pPr>
            <a:r>
              <a:rPr lang="es-ES" sz="2000" dirty="0" smtClean="0">
                <a:solidFill>
                  <a:schemeClr val="bg1"/>
                </a:solidFill>
              </a:rPr>
              <a:t>(Osuna, Sevilla, Región de Andalucía – España)</a:t>
            </a:r>
            <a:r>
              <a:rPr lang="es-AR" sz="2000" dirty="0" smtClean="0">
                <a:solidFill>
                  <a:schemeClr val="bg1"/>
                </a:solidFill>
              </a:rPr>
              <a:t> </a:t>
            </a:r>
            <a:endParaRPr lang="es-ES" sz="2000" dirty="0">
              <a:solidFill>
                <a:schemeClr val="bg1"/>
              </a:solidFill>
            </a:endParaRPr>
          </a:p>
          <a:p>
            <a:pPr algn="ctr">
              <a:tabLst>
                <a:tab pos="3175000" algn="ctr"/>
                <a:tab pos="4657725" algn="l"/>
              </a:tabLst>
            </a:pPr>
            <a:endParaRPr lang="es-ES" dirty="0">
              <a:solidFill>
                <a:schemeClr val="bg1"/>
              </a:solidFill>
            </a:endParaRPr>
          </a:p>
          <a:p>
            <a:pPr algn="ctr">
              <a:tabLst>
                <a:tab pos="3175000" algn="ctr"/>
                <a:tab pos="4657725" algn="l"/>
              </a:tabLst>
            </a:pPr>
            <a:endParaRPr lang="es-ES" dirty="0">
              <a:solidFill>
                <a:schemeClr val="bg1"/>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wipe(down)">
                                      <p:cBhvr>
                                        <p:cTn id="7" dur="1000"/>
                                        <p:tgtEl>
                                          <p:spTgt spid="4198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1989"/>
                                        </p:tgtEl>
                                        <p:attrNameLst>
                                          <p:attrName>style.visibility</p:attrName>
                                        </p:attrNameLst>
                                      </p:cBhvr>
                                      <p:to>
                                        <p:strVal val="visible"/>
                                      </p:to>
                                    </p:set>
                                    <p:animEffect transition="in" filter="fade">
                                      <p:cBhvr>
                                        <p:cTn id="11" dur="2000"/>
                                        <p:tgtEl>
                                          <p:spTgt spid="41989"/>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41990"/>
                                        </p:tgtEl>
                                        <p:attrNameLst>
                                          <p:attrName>style.visibility</p:attrName>
                                        </p:attrNameLst>
                                      </p:cBhvr>
                                      <p:to>
                                        <p:strVal val="visible"/>
                                      </p:to>
                                    </p:set>
                                    <p:animEffect transition="in" filter="fade">
                                      <p:cBhvr>
                                        <p:cTn id="15" dur="2000"/>
                                        <p:tgtEl>
                                          <p:spTgt spid="41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2" descr="filmi12-1"/>
          <p:cNvPicPr>
            <a:picLocks noChangeAspect="1" noChangeArrowheads="1"/>
          </p:cNvPicPr>
          <p:nvPr/>
        </p:nvPicPr>
        <p:blipFill>
          <a:blip r:embed="rId2" cstate="email"/>
          <a:srcRect/>
          <a:stretch>
            <a:fillRect/>
          </a:stretch>
        </p:blipFill>
        <p:spPr bwMode="auto">
          <a:xfrm>
            <a:off x="0" y="-26988"/>
            <a:ext cx="9906000" cy="6858001"/>
          </a:xfrm>
          <a:prstGeom prst="rect">
            <a:avLst/>
          </a:prstGeom>
          <a:noFill/>
          <a:ln w="9525">
            <a:noFill/>
            <a:miter lim="800000"/>
            <a:headEnd/>
            <a:tailEnd/>
          </a:ln>
        </p:spPr>
      </p:pic>
      <p:sp>
        <p:nvSpPr>
          <p:cNvPr id="46083" name="Rectangle 3"/>
          <p:cNvSpPr>
            <a:spLocks noChangeArrowheads="1"/>
          </p:cNvSpPr>
          <p:nvPr/>
        </p:nvSpPr>
        <p:spPr bwMode="auto">
          <a:xfrm>
            <a:off x="0" y="6381750"/>
            <a:ext cx="9906000" cy="476250"/>
          </a:xfrm>
          <a:prstGeom prst="rect">
            <a:avLst/>
          </a:prstGeom>
          <a:solidFill>
            <a:srgbClr val="03060D"/>
          </a:solidFill>
          <a:ln w="9525">
            <a:solidFill>
              <a:schemeClr val="tx1"/>
            </a:solidFill>
            <a:miter lim="800000"/>
            <a:headEnd/>
            <a:tailEnd/>
          </a:ln>
        </p:spPr>
        <p:txBody>
          <a:bodyPr wrap="none" anchor="ctr"/>
          <a:lstStyle/>
          <a:p>
            <a:endParaRPr lang="es-ES"/>
          </a:p>
        </p:txBody>
      </p:sp>
      <p:sp>
        <p:nvSpPr>
          <p:cNvPr id="43012" name="Text Box 4"/>
          <p:cNvSpPr txBox="1">
            <a:spLocks noChangeArrowheads="1"/>
          </p:cNvSpPr>
          <p:nvPr/>
        </p:nvSpPr>
        <p:spPr bwMode="auto">
          <a:xfrm>
            <a:off x="3363913" y="404813"/>
            <a:ext cx="5621337" cy="519112"/>
          </a:xfrm>
          <a:prstGeom prst="rect">
            <a:avLst/>
          </a:prstGeom>
          <a:noFill/>
          <a:ln w="9525">
            <a:noFill/>
            <a:miter lim="800000"/>
            <a:headEnd/>
            <a:tailEnd/>
          </a:ln>
          <a:effectLst>
            <a:outerShdw dist="35921" dir="2700000" algn="ctr" rotWithShape="0">
              <a:srgbClr val="080808"/>
            </a:outerShdw>
          </a:effectLst>
        </p:spPr>
        <p:txBody>
          <a:bodyPr>
            <a:spAutoFit/>
          </a:bodyPr>
          <a:lstStyle/>
          <a:p>
            <a:pPr algn="ctr">
              <a:defRPr/>
            </a:pPr>
            <a:r>
              <a:rPr lang="es-ES" sz="2800" b="1">
                <a:solidFill>
                  <a:srgbClr val="FFFF66"/>
                </a:solidFill>
              </a:rPr>
              <a:t>VISITAS INTERNACIONALES</a:t>
            </a:r>
          </a:p>
        </p:txBody>
      </p:sp>
      <p:sp>
        <p:nvSpPr>
          <p:cNvPr id="43013" name="Rectangle 5"/>
          <p:cNvSpPr>
            <a:spLocks noChangeArrowheads="1"/>
          </p:cNvSpPr>
          <p:nvPr/>
        </p:nvSpPr>
        <p:spPr bwMode="auto">
          <a:xfrm>
            <a:off x="2505075" y="1134141"/>
            <a:ext cx="7400925" cy="5016758"/>
          </a:xfrm>
          <a:prstGeom prst="rect">
            <a:avLst/>
          </a:prstGeom>
          <a:noFill/>
          <a:ln w="9525">
            <a:noFill/>
            <a:miter lim="800000"/>
            <a:headEnd/>
            <a:tailEnd/>
          </a:ln>
        </p:spPr>
        <p:txBody>
          <a:bodyPr anchor="ctr">
            <a:spAutoFit/>
          </a:bodyPr>
          <a:lstStyle/>
          <a:p>
            <a:pPr algn="ctr">
              <a:tabLst>
                <a:tab pos="3175000" algn="ctr"/>
                <a:tab pos="4657725" algn="l"/>
              </a:tabLst>
            </a:pPr>
            <a:r>
              <a:rPr lang="es-ES" b="1" dirty="0">
                <a:solidFill>
                  <a:schemeClr val="bg1"/>
                </a:solidFill>
              </a:rPr>
              <a:t>Universidad Central de Chile - FACEA </a:t>
            </a:r>
            <a:r>
              <a:rPr lang="es-ES" dirty="0">
                <a:solidFill>
                  <a:schemeClr val="bg1"/>
                </a:solidFill>
              </a:rPr>
              <a:t>(Chile)</a:t>
            </a:r>
          </a:p>
          <a:p>
            <a:pPr algn="ctr">
              <a:tabLst>
                <a:tab pos="3175000" algn="ctr"/>
                <a:tab pos="4657725" algn="l"/>
              </a:tabLst>
            </a:pPr>
            <a:endParaRPr lang="es-ES" b="1" dirty="0">
              <a:solidFill>
                <a:schemeClr val="bg1"/>
              </a:solidFill>
            </a:endParaRPr>
          </a:p>
          <a:p>
            <a:pPr algn="ctr">
              <a:tabLst>
                <a:tab pos="3175000" algn="ctr"/>
                <a:tab pos="4657725" algn="l"/>
              </a:tabLst>
            </a:pPr>
            <a:r>
              <a:rPr lang="es-ES" b="1" dirty="0">
                <a:solidFill>
                  <a:schemeClr val="bg1"/>
                </a:solidFill>
              </a:rPr>
              <a:t>Cooperativa de Campesinos PEUMO </a:t>
            </a:r>
            <a:r>
              <a:rPr lang="es-ES" dirty="0">
                <a:solidFill>
                  <a:schemeClr val="bg1"/>
                </a:solidFill>
              </a:rPr>
              <a:t>(Chile)</a:t>
            </a:r>
          </a:p>
          <a:p>
            <a:pPr algn="ctr">
              <a:tabLst>
                <a:tab pos="3175000" algn="ctr"/>
                <a:tab pos="4657725" algn="l"/>
              </a:tabLst>
            </a:pPr>
            <a:endParaRPr lang="es-ES_tradnl" dirty="0">
              <a:solidFill>
                <a:schemeClr val="bg1"/>
              </a:solidFill>
            </a:endParaRPr>
          </a:p>
          <a:p>
            <a:pPr algn="ctr">
              <a:tabLst>
                <a:tab pos="3175000" algn="ctr"/>
                <a:tab pos="4657725" algn="l"/>
              </a:tabLst>
            </a:pPr>
            <a:r>
              <a:rPr lang="es-ES_tradnl" b="1" dirty="0">
                <a:solidFill>
                  <a:schemeClr val="bg1"/>
                </a:solidFill>
              </a:rPr>
              <a:t>Universidad de Santiago de Chile – USACH/CIESCOOP </a:t>
            </a:r>
            <a:r>
              <a:rPr lang="es-ES_tradnl" dirty="0">
                <a:solidFill>
                  <a:schemeClr val="bg1"/>
                </a:solidFill>
              </a:rPr>
              <a:t>(Chile)</a:t>
            </a:r>
            <a:endParaRPr lang="es-ES" dirty="0">
              <a:solidFill>
                <a:schemeClr val="bg1"/>
              </a:solidFill>
            </a:endParaRPr>
          </a:p>
          <a:p>
            <a:pPr algn="ctr">
              <a:tabLst>
                <a:tab pos="3175000" algn="ctr"/>
                <a:tab pos="4657725" algn="l"/>
              </a:tabLst>
            </a:pPr>
            <a:endParaRPr lang="es-ES" dirty="0">
              <a:solidFill>
                <a:schemeClr val="bg1"/>
              </a:solidFill>
            </a:endParaRPr>
          </a:p>
          <a:p>
            <a:pPr algn="ctr">
              <a:tabLst>
                <a:tab pos="3175000" algn="ctr"/>
                <a:tab pos="4657725" algn="l"/>
              </a:tabLst>
            </a:pPr>
            <a:r>
              <a:rPr lang="es-ES" b="1" dirty="0">
                <a:solidFill>
                  <a:schemeClr val="bg1"/>
                </a:solidFill>
              </a:rPr>
              <a:t>Departamento de Agricultura del Caquetá</a:t>
            </a:r>
            <a:r>
              <a:rPr lang="es-ES" dirty="0">
                <a:solidFill>
                  <a:schemeClr val="bg1"/>
                </a:solidFill>
              </a:rPr>
              <a:t>  (Colombia)</a:t>
            </a:r>
          </a:p>
          <a:p>
            <a:pPr algn="ctr">
              <a:tabLst>
                <a:tab pos="3175000" algn="ctr"/>
                <a:tab pos="4657725" algn="l"/>
              </a:tabLst>
            </a:pPr>
            <a:endParaRPr lang="es-ES" b="1" dirty="0">
              <a:solidFill>
                <a:schemeClr val="bg1"/>
              </a:solidFill>
            </a:endParaRPr>
          </a:p>
          <a:p>
            <a:pPr algn="ctr">
              <a:tabLst>
                <a:tab pos="3175000" algn="ctr"/>
                <a:tab pos="4657725" algn="l"/>
              </a:tabLst>
            </a:pPr>
            <a:r>
              <a:rPr lang="es-ES" b="1" dirty="0">
                <a:solidFill>
                  <a:schemeClr val="bg1"/>
                </a:solidFill>
              </a:rPr>
              <a:t>CESVI - </a:t>
            </a:r>
            <a:r>
              <a:rPr lang="es-ES" dirty="0">
                <a:solidFill>
                  <a:schemeClr val="bg1"/>
                </a:solidFill>
              </a:rPr>
              <a:t>ONG abocada a la Cooperación y Desarrollo (Uruguay)</a:t>
            </a:r>
          </a:p>
          <a:p>
            <a:pPr algn="ctr">
              <a:tabLst>
                <a:tab pos="3175000" algn="ctr"/>
                <a:tab pos="4657725" algn="l"/>
              </a:tabLst>
            </a:pPr>
            <a:endParaRPr lang="es-ES" dirty="0">
              <a:solidFill>
                <a:schemeClr val="bg1"/>
              </a:solidFill>
            </a:endParaRPr>
          </a:p>
          <a:p>
            <a:pPr algn="ctr">
              <a:tabLst>
                <a:tab pos="3175000" algn="ctr"/>
                <a:tab pos="4657725" algn="l"/>
              </a:tabLst>
            </a:pPr>
            <a:r>
              <a:rPr lang="es-ES" b="1" dirty="0">
                <a:solidFill>
                  <a:schemeClr val="bg1"/>
                </a:solidFill>
              </a:rPr>
              <a:t>Univ.de la República Facultad de Estudios Cooperativos </a:t>
            </a:r>
            <a:r>
              <a:rPr lang="es-ES" dirty="0">
                <a:solidFill>
                  <a:schemeClr val="bg1"/>
                </a:solidFill>
              </a:rPr>
              <a:t>(Uruguay)</a:t>
            </a:r>
          </a:p>
          <a:p>
            <a:pPr algn="ctr">
              <a:tabLst>
                <a:tab pos="3175000" algn="ctr"/>
                <a:tab pos="4657725" algn="l"/>
              </a:tabLst>
            </a:pPr>
            <a:endParaRPr lang="es-ES" dirty="0">
              <a:solidFill>
                <a:schemeClr val="bg1"/>
              </a:solidFill>
            </a:endParaRPr>
          </a:p>
          <a:p>
            <a:pPr algn="ctr">
              <a:tabLst>
                <a:tab pos="3175000" algn="ctr"/>
                <a:tab pos="4657725" algn="l"/>
              </a:tabLst>
            </a:pPr>
            <a:r>
              <a:rPr lang="es-ES" b="1" dirty="0">
                <a:solidFill>
                  <a:schemeClr val="bg1"/>
                </a:solidFill>
              </a:rPr>
              <a:t>Reunión Especializada de Cooperativas del Mercosur </a:t>
            </a:r>
            <a:r>
              <a:rPr lang="es-ES" dirty="0">
                <a:solidFill>
                  <a:schemeClr val="bg1"/>
                </a:solidFill>
              </a:rPr>
              <a:t>(Uruguay)</a:t>
            </a:r>
          </a:p>
          <a:p>
            <a:pPr algn="ctr">
              <a:tabLst>
                <a:tab pos="3175000" algn="ctr"/>
                <a:tab pos="4657725" algn="l"/>
              </a:tabLst>
            </a:pPr>
            <a:endParaRPr lang="es-ES" dirty="0">
              <a:solidFill>
                <a:schemeClr val="bg1"/>
              </a:solidFill>
            </a:endParaRPr>
          </a:p>
          <a:p>
            <a:pPr algn="ctr">
              <a:tabLst>
                <a:tab pos="3175000" algn="ctr"/>
                <a:tab pos="4657725" algn="l"/>
              </a:tabLst>
            </a:pPr>
            <a:r>
              <a:rPr lang="es-ES" b="1" dirty="0">
                <a:solidFill>
                  <a:schemeClr val="bg1"/>
                </a:solidFill>
              </a:rPr>
              <a:t>Escuela Andaluza de Economía Social </a:t>
            </a:r>
            <a:r>
              <a:rPr lang="es-ES" dirty="0">
                <a:solidFill>
                  <a:schemeClr val="bg1"/>
                </a:solidFill>
              </a:rPr>
              <a:t>– Oficina Costa </a:t>
            </a:r>
            <a:r>
              <a:rPr lang="es-ES" dirty="0" smtClean="0">
                <a:solidFill>
                  <a:schemeClr val="bg1"/>
                </a:solidFill>
              </a:rPr>
              <a:t>Rica</a:t>
            </a:r>
          </a:p>
          <a:p>
            <a:pPr algn="ctr">
              <a:tabLst>
                <a:tab pos="3175000" algn="ctr"/>
                <a:tab pos="4657725" algn="l"/>
              </a:tabLst>
            </a:pPr>
            <a:endParaRPr lang="es-AR" dirty="0" smtClean="0">
              <a:solidFill>
                <a:schemeClr val="bg1"/>
              </a:solidFill>
            </a:endParaRPr>
          </a:p>
          <a:p>
            <a:pPr algn="ctr">
              <a:tabLst>
                <a:tab pos="3175000" algn="ctr"/>
                <a:tab pos="4657725" algn="l"/>
              </a:tabLst>
            </a:pPr>
            <a:r>
              <a:rPr lang="es-AR" b="1" dirty="0" smtClean="0">
                <a:solidFill>
                  <a:schemeClr val="bg1"/>
                </a:solidFill>
              </a:rPr>
              <a:t>ACI Américas</a:t>
            </a:r>
            <a:r>
              <a:rPr lang="es-AR" dirty="0" smtClean="0">
                <a:solidFill>
                  <a:schemeClr val="bg1"/>
                </a:solidFill>
              </a:rPr>
              <a:t> – Oficina San José de Costa Rica</a:t>
            </a:r>
            <a:endParaRPr lang="es-ES" dirty="0">
              <a:solidFill>
                <a:schemeClr val="bg1"/>
              </a:solidFill>
            </a:endParaRPr>
          </a:p>
          <a:p>
            <a:pPr algn="ctr">
              <a:tabLst>
                <a:tab pos="3175000" algn="ctr"/>
                <a:tab pos="4657725" algn="l"/>
              </a:tabLst>
            </a:pPr>
            <a:endParaRPr lang="es-ES" sz="1400" dirty="0">
              <a:solidFill>
                <a:schemeClr val="bg1"/>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wipe(down)">
                                      <p:cBhvr>
                                        <p:cTn id="7" dur="1000"/>
                                        <p:tgtEl>
                                          <p:spTgt spid="4301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3012"/>
                                        </p:tgtEl>
                                        <p:attrNameLst>
                                          <p:attrName>style.visibility</p:attrName>
                                        </p:attrNameLst>
                                      </p:cBhvr>
                                      <p:to>
                                        <p:strVal val="visible"/>
                                      </p:to>
                                    </p:set>
                                    <p:animEffect transition="in" filter="fade">
                                      <p:cBhvr>
                                        <p:cTn id="11" dur="2000"/>
                                        <p:tgtEl>
                                          <p:spTgt spid="43012"/>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43013"/>
                                        </p:tgtEl>
                                        <p:attrNameLst>
                                          <p:attrName>style.visibility</p:attrName>
                                        </p:attrNameLst>
                                      </p:cBhvr>
                                      <p:to>
                                        <p:strVal val="visible"/>
                                      </p:to>
                                    </p:set>
                                    <p:animEffect transition="in" filter="fade">
                                      <p:cBhvr>
                                        <p:cTn id="15" dur="2000"/>
                                        <p:tgtEl>
                                          <p:spTgt spid="43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p:bldP spid="43013"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2" descr="filmi12-1"/>
          <p:cNvPicPr>
            <a:picLocks noChangeAspect="1" noChangeArrowheads="1"/>
          </p:cNvPicPr>
          <p:nvPr/>
        </p:nvPicPr>
        <p:blipFill>
          <a:blip r:embed="rId2" cstate="email"/>
          <a:srcRect/>
          <a:stretch>
            <a:fillRect/>
          </a:stretch>
        </p:blipFill>
        <p:spPr bwMode="auto">
          <a:xfrm>
            <a:off x="0" y="-26988"/>
            <a:ext cx="9906000" cy="6858001"/>
          </a:xfrm>
          <a:prstGeom prst="rect">
            <a:avLst/>
          </a:prstGeom>
          <a:noFill/>
          <a:ln w="9525">
            <a:noFill/>
            <a:miter lim="800000"/>
            <a:headEnd/>
            <a:tailEnd/>
          </a:ln>
        </p:spPr>
      </p:pic>
      <p:sp>
        <p:nvSpPr>
          <p:cNvPr id="47107" name="Rectangle 3"/>
          <p:cNvSpPr>
            <a:spLocks noChangeArrowheads="1"/>
          </p:cNvSpPr>
          <p:nvPr/>
        </p:nvSpPr>
        <p:spPr bwMode="auto">
          <a:xfrm>
            <a:off x="0" y="6381750"/>
            <a:ext cx="9906000" cy="476250"/>
          </a:xfrm>
          <a:prstGeom prst="rect">
            <a:avLst/>
          </a:prstGeom>
          <a:solidFill>
            <a:srgbClr val="03060D"/>
          </a:solidFill>
          <a:ln w="9525">
            <a:solidFill>
              <a:schemeClr val="tx1"/>
            </a:solidFill>
            <a:miter lim="800000"/>
            <a:headEnd/>
            <a:tailEnd/>
          </a:ln>
        </p:spPr>
        <p:txBody>
          <a:bodyPr wrap="none" anchor="ctr"/>
          <a:lstStyle/>
          <a:p>
            <a:endParaRPr lang="es-ES"/>
          </a:p>
        </p:txBody>
      </p:sp>
      <p:sp>
        <p:nvSpPr>
          <p:cNvPr id="43012" name="Text Box 4"/>
          <p:cNvSpPr txBox="1">
            <a:spLocks noChangeArrowheads="1"/>
          </p:cNvSpPr>
          <p:nvPr/>
        </p:nvSpPr>
        <p:spPr bwMode="auto">
          <a:xfrm>
            <a:off x="3363913" y="404813"/>
            <a:ext cx="5621337" cy="519112"/>
          </a:xfrm>
          <a:prstGeom prst="rect">
            <a:avLst/>
          </a:prstGeom>
          <a:noFill/>
          <a:ln w="9525">
            <a:noFill/>
            <a:miter lim="800000"/>
            <a:headEnd/>
            <a:tailEnd/>
          </a:ln>
          <a:effectLst>
            <a:outerShdw dist="35921" dir="2700000" algn="ctr" rotWithShape="0">
              <a:srgbClr val="080808"/>
            </a:outerShdw>
          </a:effectLst>
        </p:spPr>
        <p:txBody>
          <a:bodyPr>
            <a:spAutoFit/>
          </a:bodyPr>
          <a:lstStyle/>
          <a:p>
            <a:pPr algn="ctr">
              <a:defRPr/>
            </a:pPr>
            <a:r>
              <a:rPr lang="es-ES" sz="2800" b="1" dirty="0">
                <a:solidFill>
                  <a:srgbClr val="FFFF66"/>
                </a:solidFill>
              </a:rPr>
              <a:t>VISITAS INTERNACIONALES</a:t>
            </a:r>
          </a:p>
        </p:txBody>
      </p:sp>
      <p:sp>
        <p:nvSpPr>
          <p:cNvPr id="43013" name="Rectangle 5"/>
          <p:cNvSpPr>
            <a:spLocks noChangeArrowheads="1"/>
          </p:cNvSpPr>
          <p:nvPr/>
        </p:nvSpPr>
        <p:spPr bwMode="auto">
          <a:xfrm>
            <a:off x="2505075" y="1273175"/>
            <a:ext cx="7400925" cy="4738688"/>
          </a:xfrm>
          <a:prstGeom prst="rect">
            <a:avLst/>
          </a:prstGeom>
          <a:noFill/>
          <a:ln w="9525">
            <a:noFill/>
            <a:miter lim="800000"/>
            <a:headEnd/>
            <a:tailEnd/>
          </a:ln>
        </p:spPr>
        <p:txBody>
          <a:bodyPr anchor="ctr">
            <a:spAutoFit/>
          </a:bodyPr>
          <a:lstStyle/>
          <a:p>
            <a:pPr algn="ctr">
              <a:tabLst>
                <a:tab pos="3175000" algn="ctr"/>
                <a:tab pos="4657725" algn="l"/>
              </a:tabLst>
            </a:pPr>
            <a:endParaRPr lang="es-ES">
              <a:solidFill>
                <a:schemeClr val="bg1"/>
              </a:solidFill>
            </a:endParaRPr>
          </a:p>
          <a:p>
            <a:pPr algn="ctr">
              <a:tabLst>
                <a:tab pos="3175000" algn="ctr"/>
                <a:tab pos="4657725" algn="l"/>
              </a:tabLst>
            </a:pPr>
            <a:r>
              <a:rPr lang="es-ES" b="1">
                <a:solidFill>
                  <a:schemeClr val="bg1"/>
                </a:solidFill>
              </a:rPr>
              <a:t>Cooperativa Sicredi Pioneira Rs Nova Petrópolis </a:t>
            </a:r>
            <a:r>
              <a:rPr lang="es-ES">
                <a:solidFill>
                  <a:schemeClr val="bg1"/>
                </a:solidFill>
              </a:rPr>
              <a:t>(Brasil)</a:t>
            </a:r>
          </a:p>
          <a:p>
            <a:pPr algn="ctr">
              <a:tabLst>
                <a:tab pos="3175000" algn="ctr"/>
                <a:tab pos="4657725" algn="l"/>
              </a:tabLst>
            </a:pPr>
            <a:endParaRPr lang="es-ES">
              <a:solidFill>
                <a:schemeClr val="bg1"/>
              </a:solidFill>
            </a:endParaRPr>
          </a:p>
          <a:p>
            <a:pPr algn="ctr">
              <a:tabLst>
                <a:tab pos="3175000" algn="ctr"/>
                <a:tab pos="4657725" algn="l"/>
              </a:tabLst>
            </a:pPr>
            <a:r>
              <a:rPr lang="es-ES" b="1">
                <a:solidFill>
                  <a:schemeClr val="bg1"/>
                </a:solidFill>
              </a:rPr>
              <a:t>Casa Cooperativa de Nova Petrópolis</a:t>
            </a:r>
            <a:r>
              <a:rPr lang="es-ES">
                <a:solidFill>
                  <a:schemeClr val="bg1"/>
                </a:solidFill>
              </a:rPr>
              <a:t> (Brasil)</a:t>
            </a:r>
          </a:p>
          <a:p>
            <a:pPr algn="ctr">
              <a:tabLst>
                <a:tab pos="3175000" algn="ctr"/>
                <a:tab pos="4657725" algn="l"/>
              </a:tabLst>
            </a:pPr>
            <a:endParaRPr lang="es-ES">
              <a:solidFill>
                <a:schemeClr val="bg1"/>
              </a:solidFill>
            </a:endParaRPr>
          </a:p>
          <a:p>
            <a:pPr algn="ctr">
              <a:tabLst>
                <a:tab pos="3175000" algn="ctr"/>
                <a:tab pos="4657725" algn="l"/>
              </a:tabLst>
            </a:pPr>
            <a:r>
              <a:rPr lang="es-ES_tradnl" b="1">
                <a:solidFill>
                  <a:schemeClr val="bg1"/>
                </a:solidFill>
              </a:rPr>
              <a:t>Organización Cooperativas del Estado de Rio Grande do Sul</a:t>
            </a:r>
            <a:r>
              <a:rPr lang="es-ES_tradnl">
                <a:solidFill>
                  <a:schemeClr val="bg1"/>
                </a:solidFill>
              </a:rPr>
              <a:t> – </a:t>
            </a:r>
          </a:p>
          <a:p>
            <a:pPr algn="ctr">
              <a:tabLst>
                <a:tab pos="3175000" algn="ctr"/>
                <a:tab pos="4657725" algn="l"/>
              </a:tabLst>
            </a:pPr>
            <a:r>
              <a:rPr lang="es-ES_tradnl">
                <a:solidFill>
                  <a:schemeClr val="bg1"/>
                </a:solidFill>
              </a:rPr>
              <a:t>Cámara Temática de Transporte Internacional (Brasil)</a:t>
            </a:r>
          </a:p>
          <a:p>
            <a:pPr algn="ctr">
              <a:tabLst>
                <a:tab pos="3175000" algn="ctr"/>
                <a:tab pos="4657725" algn="l"/>
              </a:tabLst>
            </a:pPr>
            <a:endParaRPr lang="es-ES_tradnl">
              <a:solidFill>
                <a:schemeClr val="bg1"/>
              </a:solidFill>
            </a:endParaRPr>
          </a:p>
          <a:p>
            <a:pPr algn="ctr">
              <a:tabLst>
                <a:tab pos="3175000" algn="ctr"/>
                <a:tab pos="4657725" algn="l"/>
              </a:tabLst>
            </a:pPr>
            <a:r>
              <a:rPr lang="es-ES_tradnl" b="1">
                <a:solidFill>
                  <a:schemeClr val="bg1"/>
                </a:solidFill>
              </a:rPr>
              <a:t>Unión de Cooperativas de Trabajadores</a:t>
            </a:r>
            <a:r>
              <a:rPr lang="es-ES_tradnl">
                <a:solidFill>
                  <a:schemeClr val="bg1"/>
                </a:solidFill>
              </a:rPr>
              <a:t>, Uruguayana (Brasil)</a:t>
            </a:r>
            <a:endParaRPr lang="es-ES">
              <a:solidFill>
                <a:schemeClr val="bg1"/>
              </a:solidFill>
            </a:endParaRPr>
          </a:p>
          <a:p>
            <a:pPr algn="ctr">
              <a:tabLst>
                <a:tab pos="3175000" algn="ctr"/>
                <a:tab pos="4657725" algn="l"/>
              </a:tabLst>
            </a:pPr>
            <a:endParaRPr lang="es-ES" b="1">
              <a:solidFill>
                <a:schemeClr val="bg1"/>
              </a:solidFill>
            </a:endParaRPr>
          </a:p>
          <a:p>
            <a:pPr algn="ctr">
              <a:tabLst>
                <a:tab pos="3175000" algn="ctr"/>
                <a:tab pos="4657725" algn="l"/>
              </a:tabLst>
            </a:pPr>
            <a:r>
              <a:rPr lang="es-ES" b="1">
                <a:solidFill>
                  <a:schemeClr val="bg1"/>
                </a:solidFill>
              </a:rPr>
              <a:t>Organización Cooperativa del Estado de Paraná - </a:t>
            </a:r>
          </a:p>
          <a:p>
            <a:pPr algn="ctr">
              <a:tabLst>
                <a:tab pos="3175000" algn="ctr"/>
                <a:tab pos="4657725" algn="l"/>
              </a:tabLst>
            </a:pPr>
            <a:r>
              <a:rPr lang="es-ES" b="1">
                <a:solidFill>
                  <a:schemeClr val="bg1"/>
                </a:solidFill>
              </a:rPr>
              <a:t>OCEPAR </a:t>
            </a:r>
            <a:r>
              <a:rPr lang="es-ES">
                <a:solidFill>
                  <a:schemeClr val="bg1"/>
                </a:solidFill>
              </a:rPr>
              <a:t>(Brasil)</a:t>
            </a:r>
          </a:p>
          <a:p>
            <a:pPr algn="ctr">
              <a:tabLst>
                <a:tab pos="3175000" algn="ctr"/>
                <a:tab pos="4657725" algn="l"/>
              </a:tabLst>
            </a:pPr>
            <a:endParaRPr lang="es-ES">
              <a:solidFill>
                <a:schemeClr val="bg1"/>
              </a:solidFill>
            </a:endParaRPr>
          </a:p>
          <a:p>
            <a:pPr algn="ctr">
              <a:tabLst>
                <a:tab pos="3175000" algn="ctr"/>
                <a:tab pos="4657725" algn="l"/>
              </a:tabLst>
            </a:pPr>
            <a:r>
              <a:rPr lang="es-ES">
                <a:solidFill>
                  <a:schemeClr val="bg1"/>
                </a:solidFill>
              </a:rPr>
              <a:t>Departamento Nacional de Cooperativas -</a:t>
            </a:r>
            <a:r>
              <a:rPr lang="es-ES" b="1">
                <a:solidFill>
                  <a:schemeClr val="bg1"/>
                </a:solidFill>
              </a:rPr>
              <a:t> DENACOOP</a:t>
            </a:r>
            <a:r>
              <a:rPr lang="es-ES">
                <a:solidFill>
                  <a:schemeClr val="bg1"/>
                </a:solidFill>
              </a:rPr>
              <a:t> (Brasil)</a:t>
            </a:r>
          </a:p>
          <a:p>
            <a:pPr algn="ctr">
              <a:tabLst>
                <a:tab pos="3175000" algn="ctr"/>
                <a:tab pos="4657725" algn="l"/>
              </a:tabLst>
            </a:pPr>
            <a:endParaRPr lang="es-ES_tradnl">
              <a:solidFill>
                <a:schemeClr val="bg1"/>
              </a:solidFill>
            </a:endParaRPr>
          </a:p>
          <a:p>
            <a:pPr algn="ctr">
              <a:tabLst>
                <a:tab pos="3175000" algn="ctr"/>
                <a:tab pos="4657725" algn="l"/>
              </a:tabLst>
            </a:pPr>
            <a:endParaRPr lang="es-ES">
              <a:solidFill>
                <a:schemeClr val="bg1"/>
              </a:solidFill>
            </a:endParaRPr>
          </a:p>
          <a:p>
            <a:pPr algn="ctr">
              <a:tabLst>
                <a:tab pos="3175000" algn="ctr"/>
                <a:tab pos="4657725" algn="l"/>
              </a:tabLst>
            </a:pPr>
            <a:endParaRPr lang="es-ES" sz="1400">
              <a:solidFill>
                <a:schemeClr val="bg1"/>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wipe(down)">
                                      <p:cBhvr>
                                        <p:cTn id="7" dur="1000"/>
                                        <p:tgtEl>
                                          <p:spTgt spid="4301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3012"/>
                                        </p:tgtEl>
                                        <p:attrNameLst>
                                          <p:attrName>style.visibility</p:attrName>
                                        </p:attrNameLst>
                                      </p:cBhvr>
                                      <p:to>
                                        <p:strVal val="visible"/>
                                      </p:to>
                                    </p:set>
                                    <p:animEffect transition="in" filter="fade">
                                      <p:cBhvr>
                                        <p:cTn id="11" dur="2000"/>
                                        <p:tgtEl>
                                          <p:spTgt spid="43012"/>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43013"/>
                                        </p:tgtEl>
                                        <p:attrNameLst>
                                          <p:attrName>style.visibility</p:attrName>
                                        </p:attrNameLst>
                                      </p:cBhvr>
                                      <p:to>
                                        <p:strVal val="visible"/>
                                      </p:to>
                                    </p:set>
                                    <p:animEffect transition="in" filter="fade">
                                      <p:cBhvr>
                                        <p:cTn id="15" dur="2000"/>
                                        <p:tgtEl>
                                          <p:spTgt spid="43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p:bldP spid="43013"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5" name="Picture 5"/>
          <p:cNvPicPr>
            <a:picLocks noChangeAspect="1" noChangeArrowheads="1"/>
          </p:cNvPicPr>
          <p:nvPr/>
        </p:nvPicPr>
        <p:blipFill>
          <a:blip r:embed="rId2" cstate="email"/>
          <a:srcRect/>
          <a:stretch>
            <a:fillRect/>
          </a:stretch>
        </p:blipFill>
        <p:spPr bwMode="auto">
          <a:xfrm>
            <a:off x="0" y="0"/>
            <a:ext cx="9906000" cy="6858000"/>
          </a:xfrm>
          <a:prstGeom prst="rect">
            <a:avLst/>
          </a:prstGeom>
          <a:noFill/>
          <a:ln w="9525">
            <a:noFill/>
            <a:miter lim="800000"/>
            <a:headEnd/>
            <a:tailEnd/>
          </a:ln>
        </p:spPr>
      </p:pic>
      <p:sp>
        <p:nvSpPr>
          <p:cNvPr id="35846" name="Text Box 6"/>
          <p:cNvSpPr txBox="1">
            <a:spLocks noChangeArrowheads="1"/>
          </p:cNvSpPr>
          <p:nvPr/>
        </p:nvSpPr>
        <p:spPr bwMode="auto">
          <a:xfrm>
            <a:off x="4160838" y="765175"/>
            <a:ext cx="5621337" cy="946150"/>
          </a:xfrm>
          <a:prstGeom prst="rect">
            <a:avLst/>
          </a:prstGeom>
          <a:noFill/>
          <a:ln w="9525">
            <a:noFill/>
            <a:miter lim="800000"/>
            <a:headEnd/>
            <a:tailEnd/>
          </a:ln>
          <a:effectLst>
            <a:outerShdw dist="35921" dir="2700000" algn="ctr" rotWithShape="0">
              <a:srgbClr val="080808"/>
            </a:outerShdw>
          </a:effectLst>
        </p:spPr>
        <p:txBody>
          <a:bodyPr>
            <a:spAutoFit/>
          </a:bodyPr>
          <a:lstStyle/>
          <a:p>
            <a:pPr algn="ctr">
              <a:defRPr/>
            </a:pPr>
            <a:r>
              <a:rPr lang="es-ES" sz="2800" b="1">
                <a:solidFill>
                  <a:srgbClr val="FFFF66"/>
                </a:solidFill>
              </a:rPr>
              <a:t>HERMANAMIENTO SUNCHALES - MONDRAGÓN</a:t>
            </a:r>
          </a:p>
        </p:txBody>
      </p:sp>
      <p:sp>
        <p:nvSpPr>
          <p:cNvPr id="35847" name="Rectangle 7"/>
          <p:cNvSpPr>
            <a:spLocks noChangeArrowheads="1"/>
          </p:cNvSpPr>
          <p:nvPr/>
        </p:nvSpPr>
        <p:spPr bwMode="auto">
          <a:xfrm>
            <a:off x="2505075" y="2538413"/>
            <a:ext cx="7127875" cy="2835275"/>
          </a:xfrm>
          <a:prstGeom prst="rect">
            <a:avLst/>
          </a:prstGeom>
          <a:noFill/>
          <a:ln w="9525">
            <a:noFill/>
            <a:miter lim="800000"/>
            <a:headEnd/>
            <a:tailEnd/>
          </a:ln>
          <a:effectLst>
            <a:outerShdw dist="28398" dir="3806097" algn="ctr" rotWithShape="0">
              <a:srgbClr val="080808"/>
            </a:outerShdw>
          </a:effectLst>
        </p:spPr>
        <p:txBody>
          <a:bodyPr anchor="ctr">
            <a:spAutoFit/>
          </a:bodyPr>
          <a:lstStyle/>
          <a:p>
            <a:pPr algn="just">
              <a:defRPr/>
            </a:pPr>
            <a:r>
              <a:rPr lang="es-ES" sz="2000" b="1">
                <a:solidFill>
                  <a:schemeClr val="bg1"/>
                </a:solidFill>
              </a:rPr>
              <a:t>El 26 de febrero de 2007, en la Villa de Mondragón, con el fin de afianzar la relación de conocimiento, amistad y hermandad de las dos comunidades y la gente que vive en ella, se acordó hermanar a la ciudad de Sunchales con la villa de Mondragón con el objetivo de consolidar los lazos de amistad y entendimiento mutuo, a través de relaciones permanentes entre los dos municipios para que puedan favorecer intercambios entre sus habitantes en todos los ámbitos. </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5845"/>
                                        </p:tgtEl>
                                        <p:attrNameLst>
                                          <p:attrName>style.visibility</p:attrName>
                                        </p:attrNameLst>
                                      </p:cBhvr>
                                      <p:to>
                                        <p:strVal val="visible"/>
                                      </p:to>
                                    </p:set>
                                    <p:animEffect transition="in" filter="wipe(down)">
                                      <p:cBhvr>
                                        <p:cTn id="7" dur="1000"/>
                                        <p:tgtEl>
                                          <p:spTgt spid="3584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5846"/>
                                        </p:tgtEl>
                                        <p:attrNameLst>
                                          <p:attrName>style.visibility</p:attrName>
                                        </p:attrNameLst>
                                      </p:cBhvr>
                                      <p:to>
                                        <p:strVal val="visible"/>
                                      </p:to>
                                    </p:set>
                                    <p:animEffect transition="in" filter="fade">
                                      <p:cBhvr>
                                        <p:cTn id="11" dur="2000"/>
                                        <p:tgtEl>
                                          <p:spTgt spid="35846"/>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35847"/>
                                        </p:tgtEl>
                                        <p:attrNameLst>
                                          <p:attrName>style.visibility</p:attrName>
                                        </p:attrNameLst>
                                      </p:cBhvr>
                                      <p:to>
                                        <p:strVal val="visible"/>
                                      </p:to>
                                    </p:set>
                                    <p:animEffect transition="in" filter="fade">
                                      <p:cBhvr>
                                        <p:cTn id="15" dur="2000"/>
                                        <p:tgtEl>
                                          <p:spTgt spid="35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p:bldP spid="3584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5 Imagen" descr="filmi2-1_1.jpg"/>
          <p:cNvPicPr>
            <a:picLocks noChangeAspect="1"/>
          </p:cNvPicPr>
          <p:nvPr/>
        </p:nvPicPr>
        <p:blipFill>
          <a:blip r:embed="rId2" cstate="email"/>
          <a:srcRect/>
          <a:stretch>
            <a:fillRect/>
          </a:stretch>
        </p:blipFill>
        <p:spPr bwMode="auto">
          <a:xfrm>
            <a:off x="0" y="0"/>
            <a:ext cx="9906000" cy="6858000"/>
          </a:xfrm>
          <a:prstGeom prst="rect">
            <a:avLst/>
          </a:prstGeom>
          <a:noFill/>
          <a:ln w="9525">
            <a:noFill/>
            <a:miter lim="800000"/>
            <a:headEnd/>
            <a:tailEnd/>
          </a:ln>
        </p:spPr>
      </p:pic>
      <p:pic>
        <p:nvPicPr>
          <p:cNvPr id="5" name="4 Imagen" descr="filmi3-2_1.jpg"/>
          <p:cNvPicPr>
            <a:picLocks noChangeAspect="1"/>
          </p:cNvPicPr>
          <p:nvPr/>
        </p:nvPicPr>
        <p:blipFill>
          <a:blip r:embed="rId3" cstate="email"/>
          <a:srcRect/>
          <a:stretch>
            <a:fillRect/>
          </a:stretch>
        </p:blipFill>
        <p:spPr bwMode="auto">
          <a:xfrm>
            <a:off x="0" y="0"/>
            <a:ext cx="9906000" cy="6858000"/>
          </a:xfrm>
          <a:prstGeom prst="rect">
            <a:avLst/>
          </a:prstGeom>
          <a:noFill/>
          <a:ln w="9525">
            <a:noFill/>
            <a:miter lim="800000"/>
            <a:headEnd/>
            <a:tailEnd/>
          </a:ln>
        </p:spPr>
      </p:pic>
      <p:sp>
        <p:nvSpPr>
          <p:cNvPr id="7" name="6 CuadroTexto"/>
          <p:cNvSpPr txBox="1">
            <a:spLocks noChangeArrowheads="1"/>
          </p:cNvSpPr>
          <p:nvPr/>
        </p:nvSpPr>
        <p:spPr bwMode="auto">
          <a:xfrm>
            <a:off x="2809875" y="1938338"/>
            <a:ext cx="6451600" cy="1720850"/>
          </a:xfrm>
          <a:prstGeom prst="rect">
            <a:avLst/>
          </a:prstGeom>
          <a:noFill/>
          <a:ln w="9525">
            <a:noFill/>
            <a:miter lim="800000"/>
            <a:headEnd/>
            <a:tailEnd/>
          </a:ln>
        </p:spPr>
        <p:txBody>
          <a:bodyPr>
            <a:spAutoFit/>
          </a:bodyPr>
          <a:lstStyle/>
          <a:p>
            <a:pPr marL="873125" indent="-873125" defTabSz="871538">
              <a:lnSpc>
                <a:spcPts val="2075"/>
              </a:lnSpc>
              <a:spcBef>
                <a:spcPts val="1088"/>
              </a:spcBef>
            </a:pPr>
            <a:r>
              <a:rPr lang="es-ES" sz="1600" b="1" dirty="0">
                <a:solidFill>
                  <a:srgbClr val="FFC000"/>
                </a:solidFill>
                <a:latin typeface="Zurich Cn BT" pitchFamily="34" charset="0"/>
              </a:rPr>
              <a:t>Año 2000:	Hermanamiento por lazos históricos, con la 	Ciudad de </a:t>
            </a:r>
            <a:r>
              <a:rPr lang="es-ES" sz="1600" b="1" dirty="0" err="1">
                <a:solidFill>
                  <a:srgbClr val="FFC000"/>
                </a:solidFill>
                <a:latin typeface="Zurich Cn BT" pitchFamily="34" charset="0"/>
              </a:rPr>
              <a:t>Rivarolo</a:t>
            </a:r>
            <a:r>
              <a:rPr lang="es-ES" sz="1600" b="1">
                <a:solidFill>
                  <a:srgbClr val="FFC000"/>
                </a:solidFill>
                <a:latin typeface="Zurich Cn BT" pitchFamily="34" charset="0"/>
              </a:rPr>
              <a:t> Canavese, Provincia de 	Torino, Región del Piemonte, Italia </a:t>
            </a:r>
          </a:p>
          <a:p>
            <a:pPr marL="873125" indent="-873125" defTabSz="871538">
              <a:lnSpc>
                <a:spcPts val="2075"/>
              </a:lnSpc>
              <a:spcBef>
                <a:spcPts val="1088"/>
              </a:spcBef>
            </a:pPr>
            <a:r>
              <a:rPr lang="es-ES" sz="1600" b="1">
                <a:solidFill>
                  <a:srgbClr val="FFC000"/>
                </a:solidFill>
                <a:latin typeface="Zurich Cn BT" pitchFamily="34" charset="0"/>
              </a:rPr>
              <a:t>		</a:t>
            </a:r>
            <a:r>
              <a:rPr lang="es-ES" sz="1600" b="1">
                <a:solidFill>
                  <a:srgbClr val="FFFFCD"/>
                </a:solidFill>
                <a:latin typeface="Zurich Cn BT" pitchFamily="34" charset="0"/>
              </a:rPr>
              <a:t>	</a:t>
            </a:r>
          </a:p>
          <a:p>
            <a:pPr marL="873125" indent="-873125" defTabSz="871538">
              <a:lnSpc>
                <a:spcPts val="2075"/>
              </a:lnSpc>
              <a:spcBef>
                <a:spcPts val="1088"/>
              </a:spcBef>
            </a:pPr>
            <a:endParaRPr lang="es-ES" sz="1600" b="1">
              <a:solidFill>
                <a:srgbClr val="FFFFCD"/>
              </a:solidFill>
              <a:latin typeface="Zurich Cn BT" pitchFamily="34" charset="0"/>
            </a:endParaRPr>
          </a:p>
        </p:txBody>
      </p:sp>
      <p:sp>
        <p:nvSpPr>
          <p:cNvPr id="8" name="7 CuadroTexto"/>
          <p:cNvSpPr txBox="1">
            <a:spLocks noChangeArrowheads="1"/>
          </p:cNvSpPr>
          <p:nvPr/>
        </p:nvSpPr>
        <p:spPr bwMode="auto">
          <a:xfrm>
            <a:off x="2524125" y="642938"/>
            <a:ext cx="6711950" cy="762000"/>
          </a:xfrm>
          <a:prstGeom prst="rect">
            <a:avLst/>
          </a:prstGeom>
          <a:noFill/>
          <a:ln w="9525">
            <a:noFill/>
            <a:miter lim="800000"/>
            <a:headEnd/>
            <a:tailEnd/>
          </a:ln>
        </p:spPr>
        <p:txBody>
          <a:bodyPr lIns="99569" tIns="49785" rIns="99569" bIns="49785">
            <a:spAutoFit/>
          </a:bodyPr>
          <a:lstStyle/>
          <a:p>
            <a:pPr algn="ctr">
              <a:defRPr/>
            </a:pPr>
            <a:r>
              <a:rPr lang="es-ES" sz="2600" b="1" kern="1700" spc="40" dirty="0">
                <a:solidFill>
                  <a:schemeClr val="bg1"/>
                </a:solidFill>
                <a:effectLst>
                  <a:outerShdw blurRad="38100" dist="38100" dir="2700000" algn="tl">
                    <a:srgbClr val="000000">
                      <a:alpha val="43137"/>
                    </a:srgbClr>
                  </a:outerShdw>
                </a:effectLst>
                <a:latin typeface="Zurich Cn BT" pitchFamily="34" charset="0"/>
              </a:rPr>
              <a:t>HISTORIA DE LA CIUDAD DE SUNCHALES</a:t>
            </a:r>
          </a:p>
          <a:p>
            <a:pPr algn="ctr">
              <a:defRPr/>
            </a:pPr>
            <a:r>
              <a:rPr lang="es-ES" sz="1700" b="1" dirty="0">
                <a:solidFill>
                  <a:schemeClr val="bg1"/>
                </a:solidFill>
                <a:effectLst>
                  <a:outerShdw blurRad="38100" dist="38100" dir="2700000" algn="tl">
                    <a:srgbClr val="000000">
                      <a:alpha val="43137"/>
                    </a:srgbClr>
                  </a:outerShdw>
                </a:effectLst>
                <a:latin typeface="Zurich Cn BT" pitchFamily="34" charset="0"/>
              </a:rPr>
              <a:t>Provincia de  SANTA FE / República ARGENTINA</a:t>
            </a:r>
          </a:p>
        </p:txBody>
      </p:sp>
      <p:pic>
        <p:nvPicPr>
          <p:cNvPr id="2055" name="Picture 7" descr="http://www.ilbigliettino.it/wp-content/uploads/2009/09/Rivarolo_Canavese.png"/>
          <p:cNvPicPr>
            <a:picLocks noChangeAspect="1" noChangeArrowheads="1"/>
          </p:cNvPicPr>
          <p:nvPr/>
        </p:nvPicPr>
        <p:blipFill>
          <a:blip r:embed="rId4" cstate="email"/>
          <a:srcRect/>
          <a:stretch>
            <a:fillRect/>
          </a:stretch>
        </p:blipFill>
        <p:spPr bwMode="auto">
          <a:xfrm>
            <a:off x="4657700" y="3163788"/>
            <a:ext cx="2095500" cy="28575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par>
                          <p:cTn id="15" fill="hold">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8"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4" name="Picture 6"/>
          <p:cNvPicPr>
            <a:picLocks noChangeAspect="1" noChangeArrowheads="1"/>
          </p:cNvPicPr>
          <p:nvPr/>
        </p:nvPicPr>
        <p:blipFill>
          <a:blip r:embed="rId2" cstate="email"/>
          <a:srcRect/>
          <a:stretch>
            <a:fillRect/>
          </a:stretch>
        </p:blipFill>
        <p:spPr bwMode="auto">
          <a:xfrm>
            <a:off x="0" y="0"/>
            <a:ext cx="9906000" cy="6858000"/>
          </a:xfrm>
          <a:prstGeom prst="rect">
            <a:avLst/>
          </a:prstGeom>
          <a:noFill/>
          <a:ln w="9525">
            <a:noFill/>
            <a:miter lim="800000"/>
            <a:headEnd/>
            <a:tailEnd/>
          </a:ln>
        </p:spPr>
      </p:pic>
      <p:sp>
        <p:nvSpPr>
          <p:cNvPr id="58371" name="Text Box 3"/>
          <p:cNvSpPr txBox="1">
            <a:spLocks noChangeArrowheads="1"/>
          </p:cNvSpPr>
          <p:nvPr/>
        </p:nvSpPr>
        <p:spPr bwMode="auto">
          <a:xfrm>
            <a:off x="4160838" y="765175"/>
            <a:ext cx="5621337" cy="946150"/>
          </a:xfrm>
          <a:prstGeom prst="rect">
            <a:avLst/>
          </a:prstGeom>
          <a:noFill/>
          <a:ln w="9525">
            <a:noFill/>
            <a:miter lim="800000"/>
            <a:headEnd/>
            <a:tailEnd/>
          </a:ln>
          <a:effectLst>
            <a:outerShdw dist="35921" dir="2700000" algn="ctr" rotWithShape="0">
              <a:srgbClr val="080808"/>
            </a:outerShdw>
          </a:effectLst>
        </p:spPr>
        <p:txBody>
          <a:bodyPr>
            <a:spAutoFit/>
          </a:bodyPr>
          <a:lstStyle/>
          <a:p>
            <a:pPr algn="ctr">
              <a:defRPr/>
            </a:pPr>
            <a:r>
              <a:rPr lang="es-ES" sz="2800" b="1">
                <a:solidFill>
                  <a:srgbClr val="FFFF66"/>
                </a:solidFill>
              </a:rPr>
              <a:t>PLAZA </a:t>
            </a:r>
          </a:p>
          <a:p>
            <a:pPr algn="ctr">
              <a:defRPr/>
            </a:pPr>
            <a:r>
              <a:rPr lang="es-ES" sz="2800" b="1">
                <a:solidFill>
                  <a:srgbClr val="FFFF66"/>
                </a:solidFill>
              </a:rPr>
              <a:t>“ROBLE DE GERNIKA”</a:t>
            </a:r>
          </a:p>
        </p:txBody>
      </p:sp>
      <p:sp>
        <p:nvSpPr>
          <p:cNvPr id="58372" name="Rectangle 4"/>
          <p:cNvSpPr>
            <a:spLocks noChangeArrowheads="1"/>
          </p:cNvSpPr>
          <p:nvPr/>
        </p:nvSpPr>
        <p:spPr bwMode="auto">
          <a:xfrm>
            <a:off x="5673725" y="2700338"/>
            <a:ext cx="3959225" cy="2835275"/>
          </a:xfrm>
          <a:prstGeom prst="rect">
            <a:avLst/>
          </a:prstGeom>
          <a:noFill/>
          <a:ln w="9525">
            <a:noFill/>
            <a:miter lim="800000"/>
            <a:headEnd/>
            <a:tailEnd/>
          </a:ln>
          <a:effectLst>
            <a:outerShdw dist="28398" dir="3806097" algn="ctr" rotWithShape="0">
              <a:srgbClr val="080808"/>
            </a:outerShdw>
          </a:effectLst>
        </p:spPr>
        <p:txBody>
          <a:bodyPr anchor="ctr">
            <a:spAutoFit/>
          </a:bodyPr>
          <a:lstStyle/>
          <a:p>
            <a:pPr algn="just">
              <a:defRPr/>
            </a:pPr>
            <a:r>
              <a:rPr lang="es-ES" sz="2000" b="1" dirty="0">
                <a:solidFill>
                  <a:schemeClr val="bg1"/>
                </a:solidFill>
              </a:rPr>
              <a:t>Espacio verde creado con el objetivo de consolidar los simbólicos lazos de amistad existentes entre el País Vasco y la ciudad de Sunchales. </a:t>
            </a:r>
          </a:p>
          <a:p>
            <a:pPr algn="just">
              <a:defRPr/>
            </a:pPr>
            <a:endParaRPr lang="es-ES" sz="2000" b="1" dirty="0">
              <a:solidFill>
                <a:schemeClr val="bg1"/>
              </a:solidFill>
            </a:endParaRPr>
          </a:p>
          <a:p>
            <a:pPr algn="just">
              <a:defRPr/>
            </a:pPr>
            <a:r>
              <a:rPr lang="es-ES" sz="2000" b="1" dirty="0">
                <a:solidFill>
                  <a:schemeClr val="bg1"/>
                </a:solidFill>
              </a:rPr>
              <a:t>Fue inaugurado el 23 de agosto de 2007.</a:t>
            </a:r>
          </a:p>
          <a:p>
            <a:pPr algn="just">
              <a:defRPr/>
            </a:pPr>
            <a:endParaRPr lang="es-ES" sz="2000" b="1" dirty="0">
              <a:solidFill>
                <a:schemeClr val="bg1"/>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8374"/>
                                        </p:tgtEl>
                                        <p:attrNameLst>
                                          <p:attrName>style.visibility</p:attrName>
                                        </p:attrNameLst>
                                      </p:cBhvr>
                                      <p:to>
                                        <p:strVal val="visible"/>
                                      </p:to>
                                    </p:set>
                                    <p:animEffect transition="in" filter="wipe(down)">
                                      <p:cBhvr>
                                        <p:cTn id="7" dur="1000"/>
                                        <p:tgtEl>
                                          <p:spTgt spid="5837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8371"/>
                                        </p:tgtEl>
                                        <p:attrNameLst>
                                          <p:attrName>style.visibility</p:attrName>
                                        </p:attrNameLst>
                                      </p:cBhvr>
                                      <p:to>
                                        <p:strVal val="visible"/>
                                      </p:to>
                                    </p:set>
                                    <p:animEffect transition="in" filter="fade">
                                      <p:cBhvr>
                                        <p:cTn id="11" dur="2000"/>
                                        <p:tgtEl>
                                          <p:spTgt spid="58371"/>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58372"/>
                                        </p:tgtEl>
                                        <p:attrNameLst>
                                          <p:attrName>style.visibility</p:attrName>
                                        </p:attrNameLst>
                                      </p:cBhvr>
                                      <p:to>
                                        <p:strVal val="visible"/>
                                      </p:to>
                                    </p:set>
                                    <p:animEffect transition="in" filter="fade">
                                      <p:cBhvr>
                                        <p:cTn id="15" dur="20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p:bldP spid="58372"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8" name="5 Imagen" descr="filmi2-1_1.jpg"/>
          <p:cNvPicPr>
            <a:picLocks noChangeAspect="1"/>
          </p:cNvPicPr>
          <p:nvPr/>
        </p:nvPicPr>
        <p:blipFill>
          <a:blip r:embed="rId2" cstate="email"/>
          <a:srcRect/>
          <a:stretch>
            <a:fillRect/>
          </a:stretch>
        </p:blipFill>
        <p:spPr bwMode="auto">
          <a:xfrm>
            <a:off x="0" y="0"/>
            <a:ext cx="9906000" cy="6858000"/>
          </a:xfrm>
          <a:prstGeom prst="rect">
            <a:avLst/>
          </a:prstGeom>
          <a:noFill/>
          <a:ln w="9525">
            <a:noFill/>
            <a:miter lim="800000"/>
            <a:headEnd/>
            <a:tailEnd/>
          </a:ln>
        </p:spPr>
      </p:pic>
      <p:pic>
        <p:nvPicPr>
          <p:cNvPr id="50179" name="8 Imagen" descr="filmi3-3-1.jpg"/>
          <p:cNvPicPr>
            <a:picLocks noChangeAspect="1"/>
          </p:cNvPicPr>
          <p:nvPr/>
        </p:nvPicPr>
        <p:blipFill>
          <a:blip r:embed="rId3" cstate="email"/>
          <a:srcRect/>
          <a:stretch>
            <a:fillRect/>
          </a:stretch>
        </p:blipFill>
        <p:spPr bwMode="auto">
          <a:xfrm>
            <a:off x="0" y="0"/>
            <a:ext cx="9906000" cy="6858000"/>
          </a:xfrm>
          <a:prstGeom prst="rect">
            <a:avLst/>
          </a:prstGeom>
          <a:noFill/>
          <a:ln w="9525">
            <a:noFill/>
            <a:miter lim="800000"/>
            <a:headEnd/>
            <a:tailEnd/>
          </a:ln>
        </p:spPr>
      </p:pic>
      <p:sp>
        <p:nvSpPr>
          <p:cNvPr id="8" name="7 CuadroTexto"/>
          <p:cNvSpPr txBox="1">
            <a:spLocks noChangeArrowheads="1"/>
          </p:cNvSpPr>
          <p:nvPr/>
        </p:nvSpPr>
        <p:spPr bwMode="auto">
          <a:xfrm>
            <a:off x="1928813" y="0"/>
            <a:ext cx="7977187" cy="3116263"/>
          </a:xfrm>
          <a:prstGeom prst="rect">
            <a:avLst/>
          </a:prstGeom>
          <a:noFill/>
          <a:ln w="9525">
            <a:noFill/>
            <a:miter lim="800000"/>
            <a:headEnd/>
            <a:tailEnd/>
          </a:ln>
        </p:spPr>
        <p:txBody>
          <a:bodyPr lIns="99569" tIns="49785" rIns="99569" bIns="49785">
            <a:spAutoFit/>
          </a:bodyPr>
          <a:lstStyle/>
          <a:p>
            <a:pPr algn="ctr">
              <a:defRPr/>
            </a:pPr>
            <a:r>
              <a:rPr lang="es-ES" sz="2800" b="1" kern="1700" spc="40" dirty="0">
                <a:solidFill>
                  <a:srgbClr val="FFC000"/>
                </a:solidFill>
                <a:effectLst>
                  <a:outerShdw blurRad="38100" dist="38100" dir="2700000" algn="tl">
                    <a:srgbClr val="000000">
                      <a:alpha val="43137"/>
                    </a:srgbClr>
                  </a:outerShdw>
                </a:effectLst>
                <a:latin typeface="Zurich Cn BT" pitchFamily="34" charset="0"/>
              </a:rPr>
              <a:t>HERMANAMIENTO </a:t>
            </a:r>
          </a:p>
          <a:p>
            <a:pPr algn="ctr">
              <a:defRPr/>
            </a:pPr>
            <a:r>
              <a:rPr lang="es-ES" sz="2800" b="1" kern="1700" spc="40" dirty="0">
                <a:solidFill>
                  <a:srgbClr val="FFC000"/>
                </a:solidFill>
                <a:effectLst>
                  <a:outerShdw blurRad="38100" dist="38100" dir="2700000" algn="tl">
                    <a:srgbClr val="000000">
                      <a:alpha val="43137"/>
                    </a:srgbClr>
                  </a:outerShdw>
                </a:effectLst>
                <a:latin typeface="Zurich Cn BT" pitchFamily="34" charset="0"/>
              </a:rPr>
              <a:t>con la </a:t>
            </a:r>
          </a:p>
          <a:p>
            <a:pPr algn="ctr">
              <a:defRPr/>
            </a:pPr>
            <a:r>
              <a:rPr lang="es-ES" sz="2800" b="1" kern="1700" spc="40" dirty="0">
                <a:solidFill>
                  <a:srgbClr val="FFC000"/>
                </a:solidFill>
                <a:effectLst>
                  <a:outerShdw blurRad="38100" dist="38100" dir="2700000" algn="tl">
                    <a:srgbClr val="000000">
                      <a:alpha val="43137"/>
                    </a:srgbClr>
                  </a:outerShdw>
                </a:effectLst>
                <a:latin typeface="Zurich Cn BT" pitchFamily="34" charset="0"/>
              </a:rPr>
              <a:t>Capital Nacional del Cooperativismo </a:t>
            </a:r>
          </a:p>
          <a:p>
            <a:pPr algn="ctr">
              <a:defRPr/>
            </a:pPr>
            <a:r>
              <a:rPr lang="es-ES" sz="2800" b="1" kern="1700" spc="40" dirty="0">
                <a:solidFill>
                  <a:srgbClr val="FFC000"/>
                </a:solidFill>
                <a:effectLst>
                  <a:outerShdw blurRad="38100" dist="38100" dir="2700000" algn="tl">
                    <a:srgbClr val="000000">
                      <a:alpha val="43137"/>
                    </a:srgbClr>
                  </a:outerShdw>
                </a:effectLst>
                <a:latin typeface="Zurich Cn BT" pitchFamily="34" charset="0"/>
              </a:rPr>
              <a:t>en Brasil</a:t>
            </a:r>
          </a:p>
          <a:p>
            <a:pPr algn="ctr">
              <a:defRPr/>
            </a:pPr>
            <a:r>
              <a:rPr lang="es-ES" sz="2800" b="1" kern="1700" spc="40" dirty="0">
                <a:solidFill>
                  <a:srgbClr val="FFFF66"/>
                </a:solidFill>
                <a:effectLst>
                  <a:outerShdw blurRad="38100" dist="38100" dir="2700000" algn="tl">
                    <a:srgbClr val="000000">
                      <a:alpha val="43137"/>
                    </a:srgbClr>
                  </a:outerShdw>
                </a:effectLst>
                <a:latin typeface="Zurich Cn BT" pitchFamily="34" charset="0"/>
              </a:rPr>
              <a:t>NOVA PETRÓPOLIS, </a:t>
            </a:r>
          </a:p>
          <a:p>
            <a:pPr algn="ctr">
              <a:defRPr/>
            </a:pPr>
            <a:r>
              <a:rPr lang="es-ES" sz="2800" b="1" kern="1700" spc="40" dirty="0">
                <a:solidFill>
                  <a:srgbClr val="FFFF66"/>
                </a:solidFill>
                <a:effectLst>
                  <a:outerShdw blurRad="38100" dist="38100" dir="2700000" algn="tl">
                    <a:srgbClr val="000000">
                      <a:alpha val="43137"/>
                    </a:srgbClr>
                  </a:outerShdw>
                </a:effectLst>
                <a:latin typeface="Zurich Cn BT" pitchFamily="34" charset="0"/>
              </a:rPr>
              <a:t>Estado de Rio Grande do Sul</a:t>
            </a:r>
          </a:p>
          <a:p>
            <a:pPr algn="ctr">
              <a:defRPr/>
            </a:pPr>
            <a:r>
              <a:rPr lang="es-AR" sz="2800" b="1" kern="1700" spc="40" dirty="0">
                <a:solidFill>
                  <a:srgbClr val="FFFF66"/>
                </a:solidFill>
                <a:effectLst>
                  <a:outerShdw blurRad="38100" dist="38100" dir="2700000" algn="tl">
                    <a:srgbClr val="000000">
                      <a:alpha val="43137"/>
                    </a:srgbClr>
                  </a:outerShdw>
                </a:effectLst>
                <a:latin typeface="Zurich Cn BT" pitchFamily="34" charset="0"/>
              </a:rPr>
              <a:t>26 de Noviembre de 2010</a:t>
            </a:r>
            <a:endParaRPr lang="es-ES" sz="2800" b="1" kern="1700" spc="40" dirty="0">
              <a:solidFill>
                <a:srgbClr val="FFFF66"/>
              </a:solidFill>
              <a:effectLst>
                <a:outerShdw blurRad="38100" dist="38100" dir="2700000" algn="tl">
                  <a:srgbClr val="000000">
                    <a:alpha val="43137"/>
                  </a:srgbClr>
                </a:outerShdw>
              </a:effectLst>
              <a:latin typeface="Zurich Cn BT" pitchFamily="34" charset="0"/>
            </a:endParaRPr>
          </a:p>
        </p:txBody>
      </p:sp>
      <p:pic>
        <p:nvPicPr>
          <p:cNvPr id="36871" name="Picture 7" descr="C:\Documents and Settings\jtheiler\Escritorio\Culminación del Hermanamiento.JPG"/>
          <p:cNvPicPr>
            <a:picLocks noChangeAspect="1" noChangeArrowheads="1"/>
          </p:cNvPicPr>
          <p:nvPr/>
        </p:nvPicPr>
        <p:blipFill>
          <a:blip r:embed="rId4" cstate="email"/>
          <a:srcRect/>
          <a:stretch>
            <a:fillRect/>
          </a:stretch>
        </p:blipFill>
        <p:spPr bwMode="auto">
          <a:xfrm>
            <a:off x="3800872" y="3140968"/>
            <a:ext cx="4176464" cy="3171998"/>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36871"/>
                                        </p:tgtEl>
                                        <p:attrNameLst>
                                          <p:attrName>style.visibility</p:attrName>
                                        </p:attrNameLst>
                                      </p:cBhvr>
                                      <p:to>
                                        <p:strVal val="visible"/>
                                      </p:to>
                                    </p:set>
                                    <p:animEffect transition="in" filter="wipe(up)">
                                      <p:cBhvr>
                                        <p:cTn id="11" dur="500"/>
                                        <p:tgtEl>
                                          <p:spTgt spid="36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5 Imagen" descr="filmi2-1_1.jpg"/>
          <p:cNvPicPr>
            <a:picLocks noChangeAspect="1"/>
          </p:cNvPicPr>
          <p:nvPr/>
        </p:nvPicPr>
        <p:blipFill>
          <a:blip r:embed="rId2" cstate="email"/>
          <a:srcRect/>
          <a:stretch>
            <a:fillRect/>
          </a:stretch>
        </p:blipFill>
        <p:spPr bwMode="auto">
          <a:xfrm>
            <a:off x="0" y="0"/>
            <a:ext cx="9906000" cy="6858000"/>
          </a:xfrm>
          <a:prstGeom prst="rect">
            <a:avLst/>
          </a:prstGeom>
          <a:noFill/>
          <a:ln w="9525">
            <a:noFill/>
            <a:miter lim="800000"/>
            <a:headEnd/>
            <a:tailEnd/>
          </a:ln>
        </p:spPr>
      </p:pic>
      <p:pic>
        <p:nvPicPr>
          <p:cNvPr id="51203" name="8 Imagen" descr="filmi3-3-1.jpg"/>
          <p:cNvPicPr>
            <a:picLocks noChangeAspect="1"/>
          </p:cNvPicPr>
          <p:nvPr/>
        </p:nvPicPr>
        <p:blipFill>
          <a:blip r:embed="rId3" cstate="email"/>
          <a:srcRect/>
          <a:stretch>
            <a:fillRect/>
          </a:stretch>
        </p:blipFill>
        <p:spPr bwMode="auto">
          <a:xfrm>
            <a:off x="0" y="0"/>
            <a:ext cx="9906000" cy="6858000"/>
          </a:xfrm>
          <a:prstGeom prst="rect">
            <a:avLst/>
          </a:prstGeom>
          <a:noFill/>
          <a:ln w="9525">
            <a:noFill/>
            <a:miter lim="800000"/>
            <a:headEnd/>
            <a:tailEnd/>
          </a:ln>
        </p:spPr>
      </p:pic>
      <p:pic>
        <p:nvPicPr>
          <p:cNvPr id="69634" name="Picture 2" descr="C:\Documents and Settings\jtheiler\Escritorio\jess.JPG"/>
          <p:cNvPicPr>
            <a:picLocks noChangeAspect="1" noChangeArrowheads="1"/>
          </p:cNvPicPr>
          <p:nvPr/>
        </p:nvPicPr>
        <p:blipFill>
          <a:blip r:embed="rId4" cstate="email"/>
          <a:srcRect/>
          <a:stretch>
            <a:fillRect/>
          </a:stretch>
        </p:blipFill>
        <p:spPr bwMode="auto">
          <a:xfrm>
            <a:off x="3368824" y="3212976"/>
            <a:ext cx="4752528" cy="3169899"/>
          </a:xfrm>
          <a:prstGeom prst="rect">
            <a:avLst/>
          </a:prstGeom>
          <a:ln w="88900" cap="sq" cmpd="thickThin">
            <a:solidFill>
              <a:srgbClr val="000000"/>
            </a:solidFill>
            <a:prstDash val="solid"/>
            <a:miter lim="800000"/>
          </a:ln>
          <a:effectLst>
            <a:innerShdw blurRad="76200">
              <a:srgbClr val="000000"/>
            </a:innerShdw>
          </a:effectLst>
        </p:spPr>
      </p:pic>
      <p:sp>
        <p:nvSpPr>
          <p:cNvPr id="8" name="7 CuadroTexto"/>
          <p:cNvSpPr txBox="1">
            <a:spLocks noChangeArrowheads="1"/>
          </p:cNvSpPr>
          <p:nvPr/>
        </p:nvSpPr>
        <p:spPr bwMode="auto">
          <a:xfrm>
            <a:off x="1857375" y="188913"/>
            <a:ext cx="8048625" cy="3670300"/>
          </a:xfrm>
          <a:prstGeom prst="rect">
            <a:avLst/>
          </a:prstGeom>
          <a:noFill/>
          <a:ln w="9525">
            <a:noFill/>
            <a:miter lim="800000"/>
            <a:headEnd/>
            <a:tailEnd/>
          </a:ln>
        </p:spPr>
        <p:txBody>
          <a:bodyPr lIns="99569" tIns="49785" rIns="99569" bIns="49785">
            <a:spAutoFit/>
          </a:bodyPr>
          <a:lstStyle/>
          <a:p>
            <a:pPr algn="ctr">
              <a:defRPr/>
            </a:pPr>
            <a:r>
              <a:rPr lang="es-ES" sz="2800" b="1" kern="1700" spc="40" dirty="0">
                <a:solidFill>
                  <a:srgbClr val="FFFF66"/>
                </a:solidFill>
                <a:effectLst>
                  <a:outerShdw blurRad="38100" dist="38100" dir="2700000" algn="tl">
                    <a:srgbClr val="000000">
                      <a:alpha val="43137"/>
                    </a:srgbClr>
                  </a:outerShdw>
                </a:effectLst>
                <a:latin typeface="Zurich Cn BT" pitchFamily="34" charset="0"/>
              </a:rPr>
              <a:t>PLAZOLETA NOVA PETRÓPOLIS</a:t>
            </a:r>
          </a:p>
          <a:p>
            <a:pPr algn="ctr">
              <a:defRPr/>
            </a:pPr>
            <a:endParaRPr lang="es-ES" sz="2800" b="1" kern="1700" spc="40" dirty="0">
              <a:solidFill>
                <a:srgbClr val="FFFF66"/>
              </a:solidFill>
              <a:effectLst>
                <a:outerShdw blurRad="38100" dist="38100" dir="2700000" algn="tl">
                  <a:srgbClr val="000000">
                    <a:alpha val="43137"/>
                  </a:srgbClr>
                </a:outerShdw>
              </a:effectLst>
              <a:latin typeface="Zurich Cn BT" pitchFamily="34" charset="0"/>
            </a:endParaRPr>
          </a:p>
          <a:p>
            <a:pPr algn="ctr">
              <a:defRPr/>
            </a:pPr>
            <a:r>
              <a:rPr lang="es-AR" sz="2000" b="1" dirty="0">
                <a:solidFill>
                  <a:schemeClr val="bg1"/>
                </a:solidFill>
              </a:rPr>
              <a:t>Espacio Público diseñado para recordar  la </a:t>
            </a:r>
          </a:p>
          <a:p>
            <a:pPr algn="ctr">
              <a:defRPr/>
            </a:pPr>
            <a:r>
              <a:rPr lang="es-AR" sz="2000" b="1" dirty="0">
                <a:solidFill>
                  <a:schemeClr val="bg1"/>
                </a:solidFill>
              </a:rPr>
              <a:t>Hermandad Cooperativista </a:t>
            </a:r>
          </a:p>
          <a:p>
            <a:pPr algn="ctr">
              <a:defRPr/>
            </a:pPr>
            <a:r>
              <a:rPr lang="es-AR" sz="2000" b="1" dirty="0">
                <a:solidFill>
                  <a:schemeClr val="bg1"/>
                </a:solidFill>
              </a:rPr>
              <a:t>entre las dos ciudades, ambas </a:t>
            </a:r>
          </a:p>
          <a:p>
            <a:pPr algn="ctr">
              <a:defRPr/>
            </a:pPr>
            <a:r>
              <a:rPr lang="es-AR" sz="2000" b="1" dirty="0">
                <a:solidFill>
                  <a:schemeClr val="bg1"/>
                </a:solidFill>
              </a:rPr>
              <a:t>“Capital Nacional del Cooperativismo”</a:t>
            </a:r>
          </a:p>
          <a:p>
            <a:pPr algn="ctr">
              <a:defRPr/>
            </a:pPr>
            <a:r>
              <a:rPr lang="es-AR" sz="2000" b="1" dirty="0">
                <a:solidFill>
                  <a:schemeClr val="bg1"/>
                </a:solidFill>
              </a:rPr>
              <a:t>en sus respectivas Repúblicas, </a:t>
            </a:r>
          </a:p>
          <a:p>
            <a:pPr algn="ctr">
              <a:defRPr/>
            </a:pPr>
            <a:r>
              <a:rPr lang="es-AR" sz="2000" b="1" dirty="0">
                <a:solidFill>
                  <a:schemeClr val="bg1"/>
                </a:solidFill>
              </a:rPr>
              <a:t>Inaugurada el 26 de noviembre de 2010.</a:t>
            </a:r>
            <a:endParaRPr lang="es-ES" sz="2000" b="1" dirty="0">
              <a:solidFill>
                <a:schemeClr val="bg1"/>
              </a:solidFill>
            </a:endParaRPr>
          </a:p>
          <a:p>
            <a:pPr algn="ctr">
              <a:defRPr/>
            </a:pPr>
            <a:endParaRPr lang="es-ES" sz="2800" b="1" kern="1700" spc="40" dirty="0">
              <a:solidFill>
                <a:srgbClr val="FFFF66"/>
              </a:solidFill>
              <a:effectLst>
                <a:outerShdw blurRad="38100" dist="38100" dir="2700000" algn="tl">
                  <a:srgbClr val="000000">
                    <a:alpha val="43137"/>
                  </a:srgbClr>
                </a:outerShdw>
              </a:effectLst>
              <a:latin typeface="Zurich Cn BT" pitchFamily="34" charset="0"/>
            </a:endParaRPr>
          </a:p>
          <a:p>
            <a:pPr algn="ctr">
              <a:defRPr/>
            </a:pPr>
            <a:endParaRPr lang="es-ES" sz="2800" b="1" kern="1700" spc="40" dirty="0">
              <a:solidFill>
                <a:srgbClr val="FFFF66"/>
              </a:solidFill>
              <a:effectLst>
                <a:outerShdw blurRad="38100" dist="38100" dir="2700000" algn="tl">
                  <a:srgbClr val="000000">
                    <a:alpha val="43137"/>
                  </a:srgbClr>
                </a:outerShdw>
              </a:effectLst>
              <a:latin typeface="Zurich Cn BT" pitchFamily="34"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1" name="Picture 3" descr="filmi12-1"/>
          <p:cNvPicPr>
            <a:picLocks noChangeAspect="1" noChangeArrowheads="1"/>
          </p:cNvPicPr>
          <p:nvPr/>
        </p:nvPicPr>
        <p:blipFill>
          <a:blip r:embed="rId2" cstate="email"/>
          <a:srcRect/>
          <a:stretch>
            <a:fillRect/>
          </a:stretch>
        </p:blipFill>
        <p:spPr bwMode="auto">
          <a:xfrm>
            <a:off x="0" y="-26988"/>
            <a:ext cx="9906000" cy="6858001"/>
          </a:xfrm>
          <a:prstGeom prst="rect">
            <a:avLst/>
          </a:prstGeom>
          <a:noFill/>
          <a:ln w="9525">
            <a:noFill/>
            <a:miter lim="800000"/>
            <a:headEnd/>
            <a:tailEnd/>
          </a:ln>
        </p:spPr>
      </p:pic>
      <p:sp>
        <p:nvSpPr>
          <p:cNvPr id="52227" name="Rectangle 4"/>
          <p:cNvSpPr>
            <a:spLocks noChangeArrowheads="1"/>
          </p:cNvSpPr>
          <p:nvPr/>
        </p:nvSpPr>
        <p:spPr bwMode="auto">
          <a:xfrm>
            <a:off x="0" y="6381750"/>
            <a:ext cx="9906000" cy="476250"/>
          </a:xfrm>
          <a:prstGeom prst="rect">
            <a:avLst/>
          </a:prstGeom>
          <a:solidFill>
            <a:srgbClr val="03060D"/>
          </a:solidFill>
          <a:ln w="9525">
            <a:solidFill>
              <a:schemeClr val="tx1"/>
            </a:solidFill>
            <a:miter lim="800000"/>
            <a:headEnd/>
            <a:tailEnd/>
          </a:ln>
        </p:spPr>
        <p:txBody>
          <a:bodyPr wrap="none" anchor="ctr"/>
          <a:lstStyle/>
          <a:p>
            <a:endParaRPr lang="es-ES"/>
          </a:p>
        </p:txBody>
      </p:sp>
      <p:sp>
        <p:nvSpPr>
          <p:cNvPr id="37893" name="Text Box 5"/>
          <p:cNvSpPr txBox="1">
            <a:spLocks noChangeArrowheads="1"/>
          </p:cNvSpPr>
          <p:nvPr/>
        </p:nvSpPr>
        <p:spPr bwMode="auto">
          <a:xfrm>
            <a:off x="3944938" y="357188"/>
            <a:ext cx="5621337" cy="519112"/>
          </a:xfrm>
          <a:prstGeom prst="rect">
            <a:avLst/>
          </a:prstGeom>
          <a:noFill/>
          <a:ln w="9525">
            <a:noFill/>
            <a:miter lim="800000"/>
            <a:headEnd/>
            <a:tailEnd/>
          </a:ln>
          <a:effectLst>
            <a:outerShdw dist="35921" dir="2700000" algn="ctr" rotWithShape="0">
              <a:srgbClr val="080808"/>
            </a:outerShdw>
          </a:effectLst>
        </p:spPr>
        <p:txBody>
          <a:bodyPr>
            <a:spAutoFit/>
          </a:bodyPr>
          <a:lstStyle/>
          <a:p>
            <a:pPr algn="ctr">
              <a:defRPr/>
            </a:pPr>
            <a:r>
              <a:rPr lang="es-ES" sz="2800" b="1" dirty="0">
                <a:solidFill>
                  <a:srgbClr val="FFFF66"/>
                </a:solidFill>
              </a:rPr>
              <a:t>VÍNCULOS</a:t>
            </a:r>
          </a:p>
        </p:txBody>
      </p:sp>
      <p:sp>
        <p:nvSpPr>
          <p:cNvPr id="37895" name="Rectangle 7"/>
          <p:cNvSpPr>
            <a:spLocks noChangeArrowheads="1"/>
          </p:cNvSpPr>
          <p:nvPr/>
        </p:nvSpPr>
        <p:spPr bwMode="auto">
          <a:xfrm>
            <a:off x="3224213" y="862013"/>
            <a:ext cx="6465887" cy="5354637"/>
          </a:xfrm>
          <a:prstGeom prst="rect">
            <a:avLst/>
          </a:prstGeom>
          <a:noFill/>
          <a:ln w="9525">
            <a:noFill/>
            <a:miter lim="800000"/>
            <a:headEnd/>
            <a:tailEnd/>
          </a:ln>
        </p:spPr>
        <p:txBody>
          <a:bodyPr anchor="ctr">
            <a:spAutoFit/>
          </a:bodyPr>
          <a:lstStyle/>
          <a:p>
            <a:pPr algn="just"/>
            <a:r>
              <a:rPr lang="es-ES" b="1" i="1">
                <a:solidFill>
                  <a:schemeClr val="accent1"/>
                </a:solidFill>
              </a:rPr>
              <a:t>CASA COOPERATIVA</a:t>
            </a:r>
          </a:p>
          <a:p>
            <a:pPr algn="just"/>
            <a:endParaRPr lang="es-ES" b="1">
              <a:solidFill>
                <a:schemeClr val="accent1"/>
              </a:solidFill>
            </a:endParaRPr>
          </a:p>
          <a:p>
            <a:pPr algn="just"/>
            <a:r>
              <a:rPr lang="es-ES" b="1">
                <a:solidFill>
                  <a:schemeClr val="bg1"/>
                </a:solidFill>
              </a:rPr>
              <a:t>DEPARTAMENTO DE JUSTICIA, EMPLEO Y SEGURIDAD SOCIAL DEL GOBIERNO VASCO. </a:t>
            </a:r>
            <a:r>
              <a:rPr lang="es-ES">
                <a:solidFill>
                  <a:schemeClr val="bg1"/>
                </a:solidFill>
              </a:rPr>
              <a:t>Para desarrollar actividades en materia de intercambio de experiencias en el ámbito cooperativo.</a:t>
            </a:r>
          </a:p>
          <a:p>
            <a:pPr algn="just"/>
            <a:endParaRPr lang="es-ES">
              <a:solidFill>
                <a:schemeClr val="bg1"/>
              </a:solidFill>
            </a:endParaRPr>
          </a:p>
          <a:p>
            <a:pPr algn="just"/>
            <a:r>
              <a:rPr lang="es-ES" b="1">
                <a:solidFill>
                  <a:schemeClr val="bg1"/>
                </a:solidFill>
              </a:rPr>
              <a:t>UNIVERSIDAD DE BOLOGNA – REPRESENTACIÓN EN BUENOS AIRES. </a:t>
            </a:r>
            <a:r>
              <a:rPr lang="es-ES">
                <a:solidFill>
                  <a:schemeClr val="bg1"/>
                </a:solidFill>
              </a:rPr>
              <a:t>Para la práctica de actividades en materia de cooperativismo Ítalo – Argentino.</a:t>
            </a:r>
          </a:p>
          <a:p>
            <a:pPr algn="just"/>
            <a:endParaRPr lang="es-ES" b="1">
              <a:solidFill>
                <a:schemeClr val="accent1"/>
              </a:solidFill>
            </a:endParaRPr>
          </a:p>
          <a:p>
            <a:pPr algn="just"/>
            <a:r>
              <a:rPr lang="es-ES" b="1">
                <a:solidFill>
                  <a:schemeClr val="bg1"/>
                </a:solidFill>
              </a:rPr>
              <a:t>LEGACOOP EMILIA ROMAGNA. </a:t>
            </a:r>
            <a:r>
              <a:rPr lang="es-ES">
                <a:solidFill>
                  <a:schemeClr val="bg1"/>
                </a:solidFill>
              </a:rPr>
              <a:t>Para el desarrollo mutuo del cooperativismo.</a:t>
            </a:r>
          </a:p>
          <a:p>
            <a:pPr algn="just"/>
            <a:endParaRPr lang="es-ES">
              <a:solidFill>
                <a:schemeClr val="bg1"/>
              </a:solidFill>
            </a:endParaRPr>
          </a:p>
          <a:p>
            <a:pPr algn="just"/>
            <a:r>
              <a:rPr lang="es-ES" b="1">
                <a:solidFill>
                  <a:schemeClr val="bg1"/>
                </a:solidFill>
              </a:rPr>
              <a:t>FEANSAL:</a:t>
            </a:r>
            <a:r>
              <a:rPr lang="es-ES">
                <a:solidFill>
                  <a:schemeClr val="bg1"/>
                </a:solidFill>
              </a:rPr>
              <a:t> Para intercambio de experiencias sobre asociativismo.</a:t>
            </a:r>
          </a:p>
          <a:p>
            <a:pPr algn="just"/>
            <a:endParaRPr lang="es-ES">
              <a:solidFill>
                <a:schemeClr val="bg1"/>
              </a:solidFill>
            </a:endParaRPr>
          </a:p>
          <a:p>
            <a:pPr algn="just"/>
            <a:r>
              <a:rPr lang="es-ES" b="1">
                <a:solidFill>
                  <a:schemeClr val="bg1"/>
                </a:solidFill>
              </a:rPr>
              <a:t>CEPES: </a:t>
            </a:r>
            <a:r>
              <a:rPr lang="es-ES">
                <a:solidFill>
                  <a:schemeClr val="bg1"/>
                </a:solidFill>
              </a:rPr>
              <a:t>Para el desarrollo mutuo de acciones cooperativistas.</a:t>
            </a:r>
            <a:endParaRPr lang="es-ES" sz="1400">
              <a:solidFill>
                <a:schemeClr val="bg1"/>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7891"/>
                                        </p:tgtEl>
                                        <p:attrNameLst>
                                          <p:attrName>style.visibility</p:attrName>
                                        </p:attrNameLst>
                                      </p:cBhvr>
                                      <p:to>
                                        <p:strVal val="visible"/>
                                      </p:to>
                                    </p:set>
                                    <p:animEffect transition="in" filter="wipe(down)">
                                      <p:cBhvr>
                                        <p:cTn id="7" dur="1000"/>
                                        <p:tgtEl>
                                          <p:spTgt spid="3789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fade">
                                      <p:cBhvr>
                                        <p:cTn id="11" dur="2000"/>
                                        <p:tgtEl>
                                          <p:spTgt spid="37893"/>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37895"/>
                                        </p:tgtEl>
                                        <p:attrNameLst>
                                          <p:attrName>style.visibility</p:attrName>
                                        </p:attrNameLst>
                                      </p:cBhvr>
                                      <p:to>
                                        <p:strVal val="visible"/>
                                      </p:to>
                                    </p:set>
                                    <p:animEffect transition="in" filter="fade">
                                      <p:cBhvr>
                                        <p:cTn id="15" dur="2000"/>
                                        <p:tgtEl>
                                          <p:spTgt spid="37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p:bldP spid="37895"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22 Grupo"/>
          <p:cNvGrpSpPr>
            <a:grpSpLocks/>
          </p:cNvGrpSpPr>
          <p:nvPr/>
        </p:nvGrpSpPr>
        <p:grpSpPr bwMode="auto">
          <a:xfrm>
            <a:off x="0" y="0"/>
            <a:ext cx="9906000" cy="6786563"/>
            <a:chOff x="337922" y="0"/>
            <a:chExt cx="9985375" cy="6710363"/>
          </a:xfrm>
        </p:grpSpPr>
        <p:pic>
          <p:nvPicPr>
            <p:cNvPr id="3083" name="30 Imagen" descr="cielo_solo.jpg"/>
            <p:cNvPicPr>
              <a:picLocks noChangeAspect="1"/>
            </p:cNvPicPr>
            <p:nvPr/>
          </p:nvPicPr>
          <p:blipFill>
            <a:blip r:embed="rId4" cstate="email"/>
            <a:srcRect/>
            <a:stretch>
              <a:fillRect/>
            </a:stretch>
          </p:blipFill>
          <p:spPr bwMode="auto">
            <a:xfrm>
              <a:off x="337922" y="0"/>
              <a:ext cx="9985375" cy="6710363"/>
            </a:xfrm>
            <a:prstGeom prst="rect">
              <a:avLst/>
            </a:prstGeom>
            <a:noFill/>
            <a:ln w="9525">
              <a:noFill/>
              <a:miter lim="800000"/>
              <a:headEnd/>
              <a:tailEnd/>
            </a:ln>
          </p:spPr>
        </p:pic>
        <p:grpSp>
          <p:nvGrpSpPr>
            <p:cNvPr id="3084" name="21 Grupo"/>
            <p:cNvGrpSpPr>
              <a:grpSpLocks/>
            </p:cNvGrpSpPr>
            <p:nvPr/>
          </p:nvGrpSpPr>
          <p:grpSpPr bwMode="auto">
            <a:xfrm>
              <a:off x="610100" y="2657027"/>
              <a:ext cx="9178471" cy="3394523"/>
              <a:chOff x="610100" y="2657027"/>
              <a:chExt cx="9178471" cy="3394523"/>
            </a:xfrm>
          </p:grpSpPr>
          <p:sp>
            <p:nvSpPr>
              <p:cNvPr id="3085" name="Text Box 7"/>
              <p:cNvSpPr txBox="1">
                <a:spLocks noChangeArrowheads="1"/>
              </p:cNvSpPr>
              <p:nvPr/>
            </p:nvSpPr>
            <p:spPr bwMode="auto">
              <a:xfrm>
                <a:off x="620640" y="2657027"/>
                <a:ext cx="2333625" cy="647700"/>
              </a:xfrm>
              <a:prstGeom prst="rect">
                <a:avLst/>
              </a:prstGeom>
              <a:noFill/>
              <a:ln w="9525">
                <a:noFill/>
                <a:miter lim="800000"/>
                <a:headEnd/>
                <a:tailEnd/>
              </a:ln>
            </p:spPr>
            <p:txBody>
              <a:bodyPr wrap="none">
                <a:spAutoFit/>
              </a:bodyPr>
              <a:lstStyle/>
              <a:p>
                <a:r>
                  <a:rPr lang="es-ES" sz="3600" b="1">
                    <a:solidFill>
                      <a:srgbClr val="A50021"/>
                    </a:solidFill>
                    <a:latin typeface="Century Gothic" pitchFamily="34" charset="0"/>
                  </a:rPr>
                  <a:t>Cooperar</a:t>
                </a:r>
              </a:p>
            </p:txBody>
          </p:sp>
          <p:sp>
            <p:nvSpPr>
              <p:cNvPr id="3086" name="Text Box 8"/>
              <p:cNvSpPr txBox="1">
                <a:spLocks noChangeArrowheads="1"/>
              </p:cNvSpPr>
              <p:nvPr/>
            </p:nvSpPr>
            <p:spPr bwMode="auto">
              <a:xfrm>
                <a:off x="610100" y="3387277"/>
                <a:ext cx="2416175" cy="427038"/>
              </a:xfrm>
              <a:prstGeom prst="rect">
                <a:avLst/>
              </a:prstGeom>
              <a:noFill/>
              <a:ln w="9525">
                <a:noFill/>
                <a:miter lim="800000"/>
                <a:headEnd/>
                <a:tailEnd/>
              </a:ln>
            </p:spPr>
            <p:txBody>
              <a:bodyPr wrap="none">
                <a:spAutoFit/>
              </a:bodyPr>
              <a:lstStyle/>
              <a:p>
                <a:pPr algn="ctr">
                  <a:lnSpc>
                    <a:spcPts val="1300"/>
                  </a:lnSpc>
                </a:pPr>
                <a:r>
                  <a:rPr lang="es-ES" sz="1300" b="1"/>
                  <a:t>Confederación Cooperativa </a:t>
                </a:r>
              </a:p>
              <a:p>
                <a:pPr algn="ctr">
                  <a:lnSpc>
                    <a:spcPts val="1300"/>
                  </a:lnSpc>
                </a:pPr>
                <a:r>
                  <a:rPr lang="es-ES" sz="1300" b="1"/>
                  <a:t>de la República Argentina</a:t>
                </a:r>
              </a:p>
            </p:txBody>
          </p:sp>
          <p:pic>
            <p:nvPicPr>
              <p:cNvPr id="3087" name="Picture 11"/>
              <p:cNvPicPr>
                <a:picLocks noChangeAspect="1" noChangeArrowheads="1"/>
              </p:cNvPicPr>
              <p:nvPr/>
            </p:nvPicPr>
            <p:blipFill>
              <a:blip r:embed="rId5" cstate="email"/>
              <a:srcRect r="16724"/>
              <a:stretch>
                <a:fillRect/>
              </a:stretch>
            </p:blipFill>
            <p:spPr bwMode="auto">
              <a:xfrm>
                <a:off x="4178443" y="2754776"/>
                <a:ext cx="2386013" cy="571500"/>
              </a:xfrm>
              <a:prstGeom prst="rect">
                <a:avLst/>
              </a:prstGeom>
              <a:noFill/>
              <a:ln w="9525">
                <a:noFill/>
                <a:miter lim="800000"/>
                <a:headEnd/>
                <a:tailEnd/>
              </a:ln>
            </p:spPr>
          </p:pic>
          <p:sp>
            <p:nvSpPr>
              <p:cNvPr id="3088" name="Text Box 12"/>
              <p:cNvSpPr txBox="1">
                <a:spLocks noChangeArrowheads="1"/>
              </p:cNvSpPr>
              <p:nvPr/>
            </p:nvSpPr>
            <p:spPr bwMode="auto">
              <a:xfrm>
                <a:off x="4178443" y="3412001"/>
                <a:ext cx="2435225" cy="427038"/>
              </a:xfrm>
              <a:prstGeom prst="rect">
                <a:avLst/>
              </a:prstGeom>
              <a:noFill/>
              <a:ln w="9525">
                <a:noFill/>
                <a:miter lim="800000"/>
                <a:headEnd/>
                <a:tailEnd/>
              </a:ln>
            </p:spPr>
            <p:txBody>
              <a:bodyPr wrap="none">
                <a:spAutoFit/>
              </a:bodyPr>
              <a:lstStyle/>
              <a:p>
                <a:pPr algn="ctr">
                  <a:lnSpc>
                    <a:spcPts val="1300"/>
                  </a:lnSpc>
                </a:pPr>
                <a:r>
                  <a:rPr lang="es-ES" sz="1300" b="1"/>
                  <a:t>La Segunda Cooperativa de </a:t>
                </a:r>
              </a:p>
              <a:p>
                <a:pPr algn="ctr">
                  <a:lnSpc>
                    <a:spcPts val="1300"/>
                  </a:lnSpc>
                </a:pPr>
                <a:r>
                  <a:rPr lang="es-ES" sz="1300" b="1"/>
                  <a:t>Seguros Limitada</a:t>
                </a:r>
              </a:p>
            </p:txBody>
          </p:sp>
          <p:graphicFrame>
            <p:nvGraphicFramePr>
              <p:cNvPr id="3074" name="Object 13"/>
              <p:cNvGraphicFramePr>
                <a:graphicFrameLocks noChangeAspect="1"/>
              </p:cNvGraphicFramePr>
              <p:nvPr/>
            </p:nvGraphicFramePr>
            <p:xfrm>
              <a:off x="7706954" y="2684140"/>
              <a:ext cx="1973262" cy="612775"/>
            </p:xfrm>
            <a:graphic>
              <a:graphicData uri="http://schemas.openxmlformats.org/presentationml/2006/ole">
                <p:oleObj spid="_x0000_s3074" name="CorelDRAW" r:id="rId6" imgW="3057144" imgH="1007364" progId="">
                  <p:embed/>
                </p:oleObj>
              </a:graphicData>
            </a:graphic>
          </p:graphicFrame>
          <p:sp>
            <p:nvSpPr>
              <p:cNvPr id="3089" name="Text Box 14"/>
              <p:cNvSpPr txBox="1">
                <a:spLocks noChangeArrowheads="1"/>
              </p:cNvSpPr>
              <p:nvPr/>
            </p:nvSpPr>
            <p:spPr bwMode="auto">
              <a:xfrm>
                <a:off x="7735933" y="3377876"/>
                <a:ext cx="2052638" cy="425450"/>
              </a:xfrm>
              <a:prstGeom prst="rect">
                <a:avLst/>
              </a:prstGeom>
              <a:noFill/>
              <a:ln w="9525">
                <a:noFill/>
                <a:miter lim="800000"/>
                <a:headEnd/>
                <a:tailEnd/>
              </a:ln>
            </p:spPr>
            <p:txBody>
              <a:bodyPr wrap="none">
                <a:spAutoFit/>
              </a:bodyPr>
              <a:lstStyle/>
              <a:p>
                <a:pPr algn="ctr">
                  <a:lnSpc>
                    <a:spcPts val="1300"/>
                  </a:lnSpc>
                </a:pPr>
                <a:r>
                  <a:rPr lang="es-ES" sz="1300" b="1"/>
                  <a:t>Sancor Cooperativa de </a:t>
                </a:r>
              </a:p>
              <a:p>
                <a:pPr algn="ctr">
                  <a:lnSpc>
                    <a:spcPts val="1300"/>
                  </a:lnSpc>
                </a:pPr>
                <a:r>
                  <a:rPr lang="es-ES" sz="1300" b="1"/>
                  <a:t>Seguros Limitada </a:t>
                </a:r>
              </a:p>
            </p:txBody>
          </p:sp>
          <p:pic>
            <p:nvPicPr>
              <p:cNvPr id="3090" name="Picture 18"/>
              <p:cNvPicPr>
                <a:picLocks noChangeAspect="1" noChangeArrowheads="1"/>
              </p:cNvPicPr>
              <p:nvPr/>
            </p:nvPicPr>
            <p:blipFill>
              <a:blip r:embed="rId7" cstate="email"/>
              <a:srcRect/>
              <a:stretch>
                <a:fillRect/>
              </a:stretch>
            </p:blipFill>
            <p:spPr bwMode="auto">
              <a:xfrm>
                <a:off x="4826537" y="4697413"/>
                <a:ext cx="1184275" cy="857250"/>
              </a:xfrm>
              <a:prstGeom prst="rect">
                <a:avLst/>
              </a:prstGeom>
              <a:noFill/>
              <a:ln w="9525">
                <a:noFill/>
                <a:miter lim="800000"/>
                <a:headEnd/>
                <a:tailEnd/>
              </a:ln>
            </p:spPr>
          </p:pic>
          <p:sp>
            <p:nvSpPr>
              <p:cNvPr id="3091" name="Text Box 19"/>
              <p:cNvSpPr txBox="1">
                <a:spLocks noChangeArrowheads="1"/>
              </p:cNvSpPr>
              <p:nvPr/>
            </p:nvSpPr>
            <p:spPr bwMode="auto">
              <a:xfrm>
                <a:off x="4322464" y="5626100"/>
                <a:ext cx="2101850" cy="425450"/>
              </a:xfrm>
              <a:prstGeom prst="rect">
                <a:avLst/>
              </a:prstGeom>
              <a:noFill/>
              <a:ln w="9525">
                <a:noFill/>
                <a:miter lim="800000"/>
                <a:headEnd/>
                <a:tailEnd/>
              </a:ln>
            </p:spPr>
            <p:txBody>
              <a:bodyPr wrap="none">
                <a:spAutoFit/>
              </a:bodyPr>
              <a:lstStyle/>
              <a:p>
                <a:pPr algn="ctr">
                  <a:lnSpc>
                    <a:spcPts val="1300"/>
                  </a:lnSpc>
                </a:pPr>
                <a:r>
                  <a:rPr lang="es-ES" sz="1300" b="1"/>
                  <a:t>Instituto Movilizador de </a:t>
                </a:r>
              </a:p>
              <a:p>
                <a:pPr algn="ctr">
                  <a:lnSpc>
                    <a:spcPts val="1300"/>
                  </a:lnSpc>
                </a:pPr>
                <a:r>
                  <a:rPr lang="es-ES" sz="1300" b="1"/>
                  <a:t>Fondos Cooperativos</a:t>
                </a:r>
              </a:p>
            </p:txBody>
          </p:sp>
          <p:grpSp>
            <p:nvGrpSpPr>
              <p:cNvPr id="3092" name="Group 29"/>
              <p:cNvGrpSpPr>
                <a:grpSpLocks/>
              </p:cNvGrpSpPr>
              <p:nvPr/>
            </p:nvGrpSpPr>
            <p:grpSpPr bwMode="auto">
              <a:xfrm>
                <a:off x="1298325" y="4600083"/>
                <a:ext cx="990600" cy="858837"/>
                <a:chOff x="-1261" y="3197"/>
                <a:chExt cx="681" cy="621"/>
              </a:xfrm>
            </p:grpSpPr>
            <p:sp>
              <p:nvSpPr>
                <p:cNvPr id="3094" name="Rectangle 27"/>
                <p:cNvSpPr>
                  <a:spLocks noChangeArrowheads="1"/>
                </p:cNvSpPr>
                <p:nvPr/>
              </p:nvSpPr>
              <p:spPr bwMode="auto">
                <a:xfrm>
                  <a:off x="-1261" y="3197"/>
                  <a:ext cx="681" cy="621"/>
                </a:xfrm>
                <a:prstGeom prst="rect">
                  <a:avLst/>
                </a:prstGeom>
                <a:solidFill>
                  <a:srgbClr val="008000"/>
                </a:solidFill>
                <a:ln w="76200">
                  <a:solidFill>
                    <a:srgbClr val="008000"/>
                  </a:solidFill>
                  <a:miter lim="800000"/>
                  <a:headEnd/>
                  <a:tailEnd/>
                </a:ln>
              </p:spPr>
              <p:txBody>
                <a:bodyPr wrap="none" anchor="ctr"/>
                <a:lstStyle/>
                <a:p>
                  <a:endParaRPr lang="es-ES"/>
                </a:p>
              </p:txBody>
            </p:sp>
            <p:pic>
              <p:nvPicPr>
                <p:cNvPr id="3095" name="Picture 25"/>
                <p:cNvPicPr>
                  <a:picLocks noChangeAspect="1" noChangeArrowheads="1"/>
                </p:cNvPicPr>
                <p:nvPr/>
              </p:nvPicPr>
              <p:blipFill>
                <a:blip r:embed="rId8" cstate="email"/>
                <a:srcRect/>
                <a:stretch>
                  <a:fillRect/>
                </a:stretch>
              </p:blipFill>
              <p:spPr bwMode="auto">
                <a:xfrm>
                  <a:off x="-1261" y="3242"/>
                  <a:ext cx="681" cy="559"/>
                </a:xfrm>
                <a:prstGeom prst="rect">
                  <a:avLst/>
                </a:prstGeom>
                <a:noFill/>
                <a:ln w="9525">
                  <a:noFill/>
                  <a:miter lim="800000"/>
                  <a:headEnd/>
                  <a:tailEnd/>
                </a:ln>
              </p:spPr>
            </p:pic>
          </p:grpSp>
          <p:sp>
            <p:nvSpPr>
              <p:cNvPr id="3093" name="Text Box 28"/>
              <p:cNvSpPr txBox="1">
                <a:spLocks noChangeArrowheads="1"/>
              </p:cNvSpPr>
              <p:nvPr/>
            </p:nvSpPr>
            <p:spPr bwMode="auto">
              <a:xfrm>
                <a:off x="774402" y="5516914"/>
                <a:ext cx="2108201" cy="425450"/>
              </a:xfrm>
              <a:prstGeom prst="rect">
                <a:avLst/>
              </a:prstGeom>
              <a:noFill/>
              <a:ln w="9525">
                <a:noFill/>
                <a:miter lim="800000"/>
                <a:headEnd/>
                <a:tailEnd/>
              </a:ln>
            </p:spPr>
            <p:txBody>
              <a:bodyPr wrap="none">
                <a:spAutoFit/>
              </a:bodyPr>
              <a:lstStyle/>
              <a:p>
                <a:pPr algn="ctr">
                  <a:lnSpc>
                    <a:spcPts val="1300"/>
                  </a:lnSpc>
                </a:pPr>
                <a:r>
                  <a:rPr lang="es-ES" sz="1300" b="1"/>
                  <a:t>Agricultores Federados </a:t>
                </a:r>
              </a:p>
              <a:p>
                <a:pPr algn="ctr">
                  <a:lnSpc>
                    <a:spcPts val="1300"/>
                  </a:lnSpc>
                </a:pPr>
                <a:r>
                  <a:rPr lang="es-ES" sz="1300" b="1"/>
                  <a:t>Argentinos</a:t>
                </a:r>
              </a:p>
            </p:txBody>
          </p:sp>
        </p:grpSp>
      </p:grpSp>
      <p:grpSp>
        <p:nvGrpSpPr>
          <p:cNvPr id="5" name="Group 24"/>
          <p:cNvGrpSpPr>
            <a:grpSpLocks/>
          </p:cNvGrpSpPr>
          <p:nvPr/>
        </p:nvGrpSpPr>
        <p:grpSpPr bwMode="auto">
          <a:xfrm>
            <a:off x="0" y="1196975"/>
            <a:ext cx="9906000" cy="936625"/>
            <a:chOff x="0" y="754"/>
            <a:chExt cx="6240" cy="590"/>
          </a:xfrm>
        </p:grpSpPr>
        <p:sp>
          <p:nvSpPr>
            <p:cNvPr id="3081" name="Rectangle 21"/>
            <p:cNvSpPr>
              <a:spLocks noChangeArrowheads="1"/>
            </p:cNvSpPr>
            <p:nvPr/>
          </p:nvSpPr>
          <p:spPr bwMode="auto">
            <a:xfrm>
              <a:off x="0" y="754"/>
              <a:ext cx="6240" cy="590"/>
            </a:xfrm>
            <a:prstGeom prst="rect">
              <a:avLst/>
            </a:prstGeom>
            <a:solidFill>
              <a:srgbClr val="0051A2"/>
            </a:solidFill>
            <a:ln w="9525">
              <a:noFill/>
              <a:miter lim="800000"/>
              <a:headEnd/>
              <a:tailEnd/>
            </a:ln>
          </p:spPr>
          <p:txBody>
            <a:bodyPr wrap="none" anchor="ctr"/>
            <a:lstStyle/>
            <a:p>
              <a:endParaRPr lang="es-ES"/>
            </a:p>
          </p:txBody>
        </p:sp>
        <p:sp>
          <p:nvSpPr>
            <p:cNvPr id="46095" name="Text Box 15"/>
            <p:cNvSpPr txBox="1">
              <a:spLocks noChangeArrowheads="1"/>
            </p:cNvSpPr>
            <p:nvPr/>
          </p:nvSpPr>
          <p:spPr bwMode="auto">
            <a:xfrm>
              <a:off x="1134" y="880"/>
              <a:ext cx="3936" cy="327"/>
            </a:xfrm>
            <a:prstGeom prst="rect">
              <a:avLst/>
            </a:prstGeom>
            <a:noFill/>
            <a:ln w="9525">
              <a:noFill/>
              <a:miter lim="800000"/>
              <a:headEnd/>
              <a:tailEnd/>
            </a:ln>
            <a:effectLst>
              <a:outerShdw dist="35921" dir="2700000" algn="ctr" rotWithShape="0">
                <a:srgbClr val="03060D"/>
              </a:outerShdw>
            </a:effectLst>
          </p:spPr>
          <p:txBody>
            <a:bodyPr wrap="none">
              <a:spAutoFit/>
            </a:bodyPr>
            <a:lstStyle/>
            <a:p>
              <a:pPr>
                <a:defRPr/>
              </a:pPr>
              <a:r>
                <a:rPr lang="es-ES" sz="2800" b="1">
                  <a:solidFill>
                    <a:schemeClr val="bg1"/>
                  </a:solidFill>
                </a:rPr>
                <a:t>MIEMBROS DE ACI EN ARGENTINA</a:t>
              </a:r>
            </a:p>
          </p:txBody>
        </p:sp>
      </p:grpSp>
      <p:pic>
        <p:nvPicPr>
          <p:cNvPr id="40" name="25 Imagen" descr="logo_aci_5x4.png"/>
          <p:cNvPicPr>
            <a:picLocks noChangeAspect="1"/>
          </p:cNvPicPr>
          <p:nvPr/>
        </p:nvPicPr>
        <p:blipFill>
          <a:blip r:embed="rId9" cstate="email"/>
          <a:srcRect/>
          <a:stretch>
            <a:fillRect/>
          </a:stretch>
        </p:blipFill>
        <p:spPr bwMode="auto">
          <a:xfrm>
            <a:off x="7489825" y="-71438"/>
            <a:ext cx="1295400" cy="1155701"/>
          </a:xfrm>
          <a:prstGeom prst="rect">
            <a:avLst/>
          </a:prstGeom>
          <a:noFill/>
          <a:ln w="9525">
            <a:noFill/>
            <a:miter lim="800000"/>
            <a:headEnd/>
            <a:tailEnd/>
          </a:ln>
        </p:spPr>
      </p:pic>
      <p:pic>
        <p:nvPicPr>
          <p:cNvPr id="3079" name="Picture 24" descr="1FEDBF585142412FB231C47211DAF3C4@cooperar"/>
          <p:cNvPicPr>
            <a:picLocks noChangeAspect="1" noChangeArrowheads="1"/>
          </p:cNvPicPr>
          <p:nvPr/>
        </p:nvPicPr>
        <p:blipFill>
          <a:blip r:embed="rId10" cstate="email"/>
          <a:srcRect/>
          <a:stretch>
            <a:fillRect/>
          </a:stretch>
        </p:blipFill>
        <p:spPr bwMode="auto">
          <a:xfrm>
            <a:off x="7235825" y="4572000"/>
            <a:ext cx="2089150" cy="1057275"/>
          </a:xfrm>
          <a:prstGeom prst="rect">
            <a:avLst/>
          </a:prstGeom>
          <a:noFill/>
          <a:ln w="9525">
            <a:noFill/>
            <a:miter lim="800000"/>
            <a:headEnd/>
            <a:tailEnd/>
          </a:ln>
        </p:spPr>
      </p:pic>
      <p:sp>
        <p:nvSpPr>
          <p:cNvPr id="3080" name="Text Box 19"/>
          <p:cNvSpPr txBox="1">
            <a:spLocks noChangeArrowheads="1"/>
          </p:cNvSpPr>
          <p:nvPr/>
        </p:nvSpPr>
        <p:spPr bwMode="auto">
          <a:xfrm>
            <a:off x="7315200" y="5713413"/>
            <a:ext cx="1905000" cy="425450"/>
          </a:xfrm>
          <a:prstGeom prst="rect">
            <a:avLst/>
          </a:prstGeom>
          <a:noFill/>
          <a:ln w="9525">
            <a:noFill/>
            <a:miter lim="800000"/>
            <a:headEnd/>
            <a:tailEnd/>
          </a:ln>
        </p:spPr>
        <p:txBody>
          <a:bodyPr wrap="none">
            <a:spAutoFit/>
          </a:bodyPr>
          <a:lstStyle/>
          <a:p>
            <a:pPr algn="ctr">
              <a:lnSpc>
                <a:spcPts val="1300"/>
              </a:lnSpc>
            </a:pPr>
            <a:r>
              <a:rPr lang="es-ES" sz="1300" b="1"/>
              <a:t>Banco Credicoop </a:t>
            </a:r>
          </a:p>
          <a:p>
            <a:pPr algn="ctr">
              <a:lnSpc>
                <a:spcPts val="1300"/>
              </a:lnSpc>
            </a:pPr>
            <a:r>
              <a:rPr lang="es-ES" sz="1300" b="1"/>
              <a:t>Cooperativo Limitado</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000"/>
                                        <p:tgtEl>
                                          <p:spTgt spid="2"/>
                                        </p:tgtEl>
                                      </p:cBhvr>
                                    </p:animEffect>
                                  </p:childTnLst>
                                </p:cTn>
                              </p:par>
                              <p:par>
                                <p:cTn id="12" presetID="10" presetClass="entr" presetSubtype="0" fill="hold" nodeType="withEffect">
                                  <p:stCondLst>
                                    <p:cond delay="50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74" name="Picture 2" descr="filmi13-1"/>
          <p:cNvPicPr>
            <a:picLocks noChangeAspect="1" noChangeArrowheads="1"/>
          </p:cNvPicPr>
          <p:nvPr/>
        </p:nvPicPr>
        <p:blipFill>
          <a:blip r:embed="rId3" cstate="email"/>
          <a:srcRect/>
          <a:stretch>
            <a:fillRect/>
          </a:stretch>
        </p:blipFill>
        <p:spPr bwMode="auto">
          <a:xfrm>
            <a:off x="0" y="0"/>
            <a:ext cx="9906000" cy="1412875"/>
          </a:xfrm>
          <a:prstGeom prst="rect">
            <a:avLst/>
          </a:prstGeom>
          <a:noFill/>
          <a:ln w="9525">
            <a:noFill/>
            <a:miter lim="800000"/>
            <a:headEnd/>
            <a:tailEnd/>
          </a:ln>
        </p:spPr>
      </p:pic>
      <p:pic>
        <p:nvPicPr>
          <p:cNvPr id="54275" name="Picture 3" descr="filmi13-2"/>
          <p:cNvPicPr>
            <a:picLocks noChangeAspect="1" noChangeArrowheads="1"/>
          </p:cNvPicPr>
          <p:nvPr/>
        </p:nvPicPr>
        <p:blipFill>
          <a:blip r:embed="rId4" cstate="email"/>
          <a:srcRect/>
          <a:stretch>
            <a:fillRect/>
          </a:stretch>
        </p:blipFill>
        <p:spPr bwMode="auto">
          <a:xfrm>
            <a:off x="0" y="0"/>
            <a:ext cx="9906000" cy="6858000"/>
          </a:xfrm>
          <a:prstGeom prst="rect">
            <a:avLst/>
          </a:prstGeom>
          <a:noFill/>
          <a:ln w="9525">
            <a:noFill/>
            <a:miter lim="800000"/>
            <a:headEnd/>
            <a:tailEnd/>
          </a:ln>
        </p:spPr>
      </p:pic>
      <p:pic>
        <p:nvPicPr>
          <p:cNvPr id="54276" name="Picture 48" descr="C:\Users\cboschetto\Desktop\Imagen1.jpg"/>
          <p:cNvPicPr>
            <a:picLocks noChangeAspect="1" noChangeArrowheads="1"/>
          </p:cNvPicPr>
          <p:nvPr/>
        </p:nvPicPr>
        <p:blipFill>
          <a:blip r:embed="rId5" cstate="email"/>
          <a:srcRect/>
          <a:stretch>
            <a:fillRect/>
          </a:stretch>
        </p:blipFill>
        <p:spPr bwMode="auto">
          <a:xfrm>
            <a:off x="0" y="0"/>
            <a:ext cx="9906000" cy="6888163"/>
          </a:xfrm>
          <a:prstGeom prst="rect">
            <a:avLst/>
          </a:prstGeom>
          <a:noFill/>
          <a:ln w="9525">
            <a:noFill/>
            <a:miter lim="800000"/>
            <a:headEnd/>
            <a:tailEnd/>
          </a:ln>
        </p:spPr>
      </p:pic>
      <p:sp>
        <p:nvSpPr>
          <p:cNvPr id="11" name="10 CuadroTexto"/>
          <p:cNvSpPr txBox="1"/>
          <p:nvPr/>
        </p:nvSpPr>
        <p:spPr>
          <a:xfrm>
            <a:off x="381000" y="6256338"/>
            <a:ext cx="8286750" cy="400050"/>
          </a:xfrm>
          <a:prstGeom prst="rect">
            <a:avLst/>
          </a:prstGeom>
          <a:noFill/>
        </p:spPr>
        <p:txBody>
          <a:bodyPr>
            <a:spAutoFit/>
          </a:bodyPr>
          <a:lstStyle/>
          <a:p>
            <a:pPr>
              <a:lnSpc>
                <a:spcPts val="1200"/>
              </a:lnSpc>
              <a:defRPr/>
            </a:pPr>
            <a:r>
              <a:rPr lang="es-ES" sz="1050" dirty="0">
                <a:solidFill>
                  <a:schemeClr val="bg1"/>
                </a:solidFill>
              </a:rPr>
              <a:t>Decreto N° 1171 / 03 PODER EJECUTIVO NACIONAL</a:t>
            </a:r>
          </a:p>
          <a:p>
            <a:pPr>
              <a:lnSpc>
                <a:spcPts val="1200"/>
              </a:lnSpc>
              <a:defRPr/>
            </a:pPr>
            <a:r>
              <a:rPr lang="es-ES" sz="1050" dirty="0">
                <a:solidFill>
                  <a:schemeClr val="bg1"/>
                </a:solidFill>
              </a:rPr>
              <a:t>Decreto N° 3888 / 03 Provincia de Santa Fe</a:t>
            </a:r>
          </a:p>
        </p:txBody>
      </p:sp>
      <p:graphicFrame>
        <p:nvGraphicFramePr>
          <p:cNvPr id="7" name="6 Tabla"/>
          <p:cNvGraphicFramePr>
            <a:graphicFrameLocks noGrp="1"/>
          </p:cNvGraphicFramePr>
          <p:nvPr/>
        </p:nvGraphicFramePr>
        <p:xfrm>
          <a:off x="416496" y="2348880"/>
          <a:ext cx="8953528" cy="1788586"/>
        </p:xfrm>
        <a:graphic>
          <a:graphicData uri="http://schemas.openxmlformats.org/drawingml/2006/table">
            <a:tbl>
              <a:tblPr firstRow="1" bandRow="1">
                <a:tableStyleId>{5C22544A-7EE6-4342-B048-85BDC9FD1C3A}</a:tableStyleId>
              </a:tblPr>
              <a:tblGrid>
                <a:gridCol w="3976802"/>
                <a:gridCol w="4976726"/>
              </a:tblGrid>
              <a:tr h="487794">
                <a:tc>
                  <a:txBody>
                    <a:bodyPr/>
                    <a:lstStyle/>
                    <a:p>
                      <a:pPr algn="ctr">
                        <a:lnSpc>
                          <a:spcPts val="1700"/>
                        </a:lnSpc>
                      </a:pPr>
                      <a:r>
                        <a:rPr lang="es-ES" sz="1600" dirty="0" smtClean="0"/>
                        <a:t>COOPERATIVA</a:t>
                      </a:r>
                      <a:endParaRPr lang="es-ES" sz="1600" dirty="0"/>
                    </a:p>
                  </a:txBody>
                  <a:tcPr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rgbClr val="93034B"/>
                    </a:solidFill>
                  </a:tcPr>
                </a:tc>
                <a:tc>
                  <a:txBody>
                    <a:bodyPr/>
                    <a:lstStyle/>
                    <a:p>
                      <a:pPr algn="ctr">
                        <a:lnSpc>
                          <a:spcPts val="1700"/>
                        </a:lnSpc>
                      </a:pPr>
                      <a:r>
                        <a:rPr lang="es-ES" sz="1600" dirty="0" smtClean="0"/>
                        <a:t>PERTENECE AL COLEGIO</a:t>
                      </a:r>
                      <a:endParaRPr lang="es-ES" sz="1600" dirty="0"/>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35567F"/>
                    </a:solidFill>
                  </a:tcPr>
                </a:tc>
              </a:tr>
              <a:tr h="325198">
                <a:tc>
                  <a:txBody>
                    <a:bodyPr/>
                    <a:lstStyle/>
                    <a:p>
                      <a:pPr>
                        <a:lnSpc>
                          <a:spcPts val="1700"/>
                        </a:lnSpc>
                      </a:pPr>
                      <a:r>
                        <a:rPr lang="es-ES" sz="1500" dirty="0" smtClean="0"/>
                        <a:t>COOPER-AR</a:t>
                      </a:r>
                      <a:endParaRPr lang="es-ES" sz="1500" dirty="0"/>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c>
                  <a:txBody>
                    <a:bodyPr/>
                    <a:lstStyle/>
                    <a:p>
                      <a:pPr>
                        <a:lnSpc>
                          <a:spcPts val="1700"/>
                        </a:lnSpc>
                      </a:pPr>
                      <a:r>
                        <a:rPr lang="es-ES" sz="1500" dirty="0" smtClean="0"/>
                        <a:t>Escuela Carlos </a:t>
                      </a:r>
                      <a:r>
                        <a:rPr lang="es-ES" sz="1500" dirty="0" err="1" smtClean="0"/>
                        <a:t>Steigleder</a:t>
                      </a:r>
                      <a:endParaRPr lang="es-ES" sz="1500" dirty="0"/>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r>
              <a:tr h="325198">
                <a:tc>
                  <a:txBody>
                    <a:bodyPr/>
                    <a:lstStyle/>
                    <a:p>
                      <a:pPr>
                        <a:lnSpc>
                          <a:spcPts val="1700"/>
                        </a:lnSpc>
                      </a:pPr>
                      <a:r>
                        <a:rPr lang="es-ES" sz="1500" dirty="0" smtClean="0"/>
                        <a:t>C.E.P.A. </a:t>
                      </a:r>
                      <a:endParaRPr lang="es-ES" sz="1500" dirty="0"/>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indent="0" algn="l" defTabSz="914400" rtl="0" eaLnBrk="1" fontAlgn="auto" latinLnBrk="0" hangingPunct="1">
                        <a:lnSpc>
                          <a:spcPts val="1700"/>
                        </a:lnSpc>
                        <a:spcBef>
                          <a:spcPts val="0"/>
                        </a:spcBef>
                        <a:spcAft>
                          <a:spcPts val="0"/>
                        </a:spcAft>
                        <a:buClrTx/>
                        <a:buSzTx/>
                        <a:buFontTx/>
                        <a:buNone/>
                        <a:tabLst/>
                        <a:defRPr/>
                      </a:pPr>
                      <a:r>
                        <a:rPr lang="es-ES" sz="1500" dirty="0" smtClean="0"/>
                        <a:t>Escuela Técnica Tte. Benjamín Matienzo </a:t>
                      </a:r>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325198">
                <a:tc>
                  <a:txBody>
                    <a:bodyPr/>
                    <a:lstStyle/>
                    <a:p>
                      <a:pPr>
                        <a:lnSpc>
                          <a:spcPts val="1700"/>
                        </a:lnSpc>
                      </a:pPr>
                      <a:r>
                        <a:rPr lang="es-ES" sz="1500" dirty="0" smtClean="0"/>
                        <a:t>EXPERIENCIA JOVEN </a:t>
                      </a:r>
                      <a:endParaRPr lang="es-ES" sz="1500" dirty="0"/>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nSpc>
                          <a:spcPts val="1700"/>
                        </a:lnSpc>
                      </a:pPr>
                      <a:r>
                        <a:rPr lang="es-ES" sz="1500" dirty="0" smtClean="0"/>
                        <a:t>Instituto Cooperativo de Enseñanza Superior (ICES)</a:t>
                      </a:r>
                      <a:endParaRPr lang="es-ES" sz="1500" dirty="0"/>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325198">
                <a:tc>
                  <a:txBody>
                    <a:bodyPr/>
                    <a:lstStyle/>
                    <a:p>
                      <a:pPr>
                        <a:lnSpc>
                          <a:spcPts val="1700"/>
                        </a:lnSpc>
                      </a:pPr>
                      <a:r>
                        <a:rPr lang="es-ES" sz="1500" dirty="0" smtClean="0"/>
                        <a:t>SUNCHALITA</a:t>
                      </a:r>
                      <a:endParaRPr lang="es-ES" sz="1500" dirty="0"/>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nSpc>
                          <a:spcPts val="1700"/>
                        </a:lnSpc>
                      </a:pPr>
                      <a:r>
                        <a:rPr lang="es-ES" sz="1500" dirty="0" smtClean="0"/>
                        <a:t>Colegio San José</a:t>
                      </a:r>
                      <a:endParaRPr lang="es-ES" sz="1500" dirty="0"/>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bl>
          </a:graphicData>
        </a:graphic>
      </p:graphicFrame>
      <p:sp>
        <p:nvSpPr>
          <p:cNvPr id="54299" name="6 CuadroTexto"/>
          <p:cNvSpPr txBox="1">
            <a:spLocks noChangeArrowheads="1"/>
          </p:cNvSpPr>
          <p:nvPr/>
        </p:nvSpPr>
        <p:spPr bwMode="auto">
          <a:xfrm>
            <a:off x="3008784" y="4941168"/>
            <a:ext cx="4464050" cy="523875"/>
          </a:xfrm>
          <a:prstGeom prst="rect">
            <a:avLst/>
          </a:prstGeom>
          <a:noFill/>
          <a:ln w="9525">
            <a:noFill/>
            <a:miter lim="800000"/>
            <a:headEnd/>
            <a:tailEnd/>
          </a:ln>
        </p:spPr>
        <p:txBody>
          <a:bodyPr>
            <a:spAutoFit/>
          </a:bodyPr>
          <a:lstStyle/>
          <a:p>
            <a:r>
              <a:rPr lang="es-ES_tradnl" sz="2800" dirty="0">
                <a:solidFill>
                  <a:schemeClr val="bg1"/>
                </a:solidFill>
              </a:rPr>
              <a:t>NIVEL MEDIO</a:t>
            </a:r>
          </a:p>
        </p:txBody>
      </p:sp>
      <p:pic>
        <p:nvPicPr>
          <p:cNvPr id="8" name="Picture 5" descr="tapa2"/>
          <p:cNvPicPr>
            <a:picLocks noChangeAspect="1" noChangeArrowheads="1"/>
          </p:cNvPicPr>
          <p:nvPr/>
        </p:nvPicPr>
        <p:blipFill>
          <a:blip r:embed="rId6" cstate="email">
            <a:clrChange>
              <a:clrFrom>
                <a:srgbClr val="004181"/>
              </a:clrFrom>
              <a:clrTo>
                <a:srgbClr val="004181">
                  <a:alpha val="0"/>
                </a:srgbClr>
              </a:clrTo>
            </a:clrChange>
          </a:blip>
          <a:srcRect l="13654" r="53635"/>
          <a:stretch>
            <a:fillRect/>
          </a:stretch>
        </p:blipFill>
        <p:spPr bwMode="auto">
          <a:xfrm>
            <a:off x="7145559" y="50329"/>
            <a:ext cx="2775993" cy="612000"/>
          </a:xfrm>
          <a:prstGeom prst="rect">
            <a:avLst/>
          </a:prstGeom>
          <a:noFill/>
          <a:ln>
            <a:noFill/>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1000"/>
                                        <p:tgtEl>
                                          <p:spTgt spid="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Picture 2" descr="filmi13-1"/>
          <p:cNvPicPr>
            <a:picLocks noChangeAspect="1" noChangeArrowheads="1"/>
          </p:cNvPicPr>
          <p:nvPr/>
        </p:nvPicPr>
        <p:blipFill>
          <a:blip r:embed="rId3" cstate="email"/>
          <a:srcRect/>
          <a:stretch>
            <a:fillRect/>
          </a:stretch>
        </p:blipFill>
        <p:spPr bwMode="auto">
          <a:xfrm>
            <a:off x="0" y="0"/>
            <a:ext cx="9906000" cy="1412875"/>
          </a:xfrm>
          <a:prstGeom prst="rect">
            <a:avLst/>
          </a:prstGeom>
          <a:noFill/>
          <a:ln w="9525">
            <a:noFill/>
            <a:miter lim="800000"/>
            <a:headEnd/>
            <a:tailEnd/>
          </a:ln>
        </p:spPr>
      </p:pic>
      <p:pic>
        <p:nvPicPr>
          <p:cNvPr id="55299" name="Picture 3" descr="filmi13-2"/>
          <p:cNvPicPr>
            <a:picLocks noChangeAspect="1" noChangeArrowheads="1"/>
          </p:cNvPicPr>
          <p:nvPr/>
        </p:nvPicPr>
        <p:blipFill>
          <a:blip r:embed="rId4" cstate="email"/>
          <a:srcRect/>
          <a:stretch>
            <a:fillRect/>
          </a:stretch>
        </p:blipFill>
        <p:spPr bwMode="auto">
          <a:xfrm>
            <a:off x="0" y="0"/>
            <a:ext cx="9906000" cy="6858000"/>
          </a:xfrm>
          <a:prstGeom prst="rect">
            <a:avLst/>
          </a:prstGeom>
          <a:noFill/>
          <a:ln w="9525">
            <a:noFill/>
            <a:miter lim="800000"/>
            <a:headEnd/>
            <a:tailEnd/>
          </a:ln>
        </p:spPr>
      </p:pic>
      <p:pic>
        <p:nvPicPr>
          <p:cNvPr id="55300" name="Picture 48" descr="C:\Users\cboschetto\Desktop\Imagen1.jpg"/>
          <p:cNvPicPr>
            <a:picLocks noChangeAspect="1" noChangeArrowheads="1"/>
          </p:cNvPicPr>
          <p:nvPr/>
        </p:nvPicPr>
        <p:blipFill>
          <a:blip r:embed="rId5" cstate="email"/>
          <a:srcRect/>
          <a:stretch>
            <a:fillRect/>
          </a:stretch>
        </p:blipFill>
        <p:spPr bwMode="auto">
          <a:xfrm>
            <a:off x="0" y="0"/>
            <a:ext cx="9906000" cy="6888163"/>
          </a:xfrm>
          <a:prstGeom prst="rect">
            <a:avLst/>
          </a:prstGeom>
          <a:noFill/>
          <a:ln w="9525">
            <a:noFill/>
            <a:miter lim="800000"/>
            <a:headEnd/>
            <a:tailEnd/>
          </a:ln>
        </p:spPr>
      </p:pic>
      <p:sp>
        <p:nvSpPr>
          <p:cNvPr id="11" name="10 CuadroTexto"/>
          <p:cNvSpPr txBox="1"/>
          <p:nvPr/>
        </p:nvSpPr>
        <p:spPr>
          <a:xfrm>
            <a:off x="381000" y="6256338"/>
            <a:ext cx="8286750" cy="400050"/>
          </a:xfrm>
          <a:prstGeom prst="rect">
            <a:avLst/>
          </a:prstGeom>
          <a:noFill/>
        </p:spPr>
        <p:txBody>
          <a:bodyPr>
            <a:spAutoFit/>
          </a:bodyPr>
          <a:lstStyle/>
          <a:p>
            <a:pPr>
              <a:lnSpc>
                <a:spcPts val="1200"/>
              </a:lnSpc>
              <a:defRPr/>
            </a:pPr>
            <a:r>
              <a:rPr lang="es-ES" sz="1050" dirty="0">
                <a:solidFill>
                  <a:schemeClr val="bg1"/>
                </a:solidFill>
              </a:rPr>
              <a:t>Decreto N° 1171 / 03 PODER EJECUTIVO NACIONAL</a:t>
            </a:r>
          </a:p>
          <a:p>
            <a:pPr>
              <a:lnSpc>
                <a:spcPts val="1200"/>
              </a:lnSpc>
              <a:defRPr/>
            </a:pPr>
            <a:r>
              <a:rPr lang="es-ES" sz="1050" dirty="0">
                <a:solidFill>
                  <a:schemeClr val="bg1"/>
                </a:solidFill>
              </a:rPr>
              <a:t>Decreto N° 3888 / 03 Provincia de Santa Fe</a:t>
            </a:r>
          </a:p>
        </p:txBody>
      </p:sp>
      <p:graphicFrame>
        <p:nvGraphicFramePr>
          <p:cNvPr id="6" name="5 Tabla"/>
          <p:cNvGraphicFramePr>
            <a:graphicFrameLocks noGrp="1"/>
          </p:cNvGraphicFramePr>
          <p:nvPr/>
        </p:nvGraphicFramePr>
        <p:xfrm>
          <a:off x="488504" y="2348880"/>
          <a:ext cx="8953528" cy="2421124"/>
        </p:xfrm>
        <a:graphic>
          <a:graphicData uri="http://schemas.openxmlformats.org/drawingml/2006/table">
            <a:tbl>
              <a:tblPr firstRow="1" bandRow="1">
                <a:tableStyleId>{5C22544A-7EE6-4342-B048-85BDC9FD1C3A}</a:tableStyleId>
              </a:tblPr>
              <a:tblGrid>
                <a:gridCol w="3976802"/>
                <a:gridCol w="4976726"/>
              </a:tblGrid>
              <a:tr h="487794">
                <a:tc>
                  <a:txBody>
                    <a:bodyPr/>
                    <a:lstStyle/>
                    <a:p>
                      <a:pPr algn="ctr">
                        <a:lnSpc>
                          <a:spcPts val="1700"/>
                        </a:lnSpc>
                      </a:pPr>
                      <a:r>
                        <a:rPr lang="es-ES" sz="1600" dirty="0" smtClean="0"/>
                        <a:t>COOPERATIVA</a:t>
                      </a:r>
                      <a:endParaRPr lang="es-ES" sz="1600" dirty="0"/>
                    </a:p>
                  </a:txBody>
                  <a:tcPr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rgbClr val="93034B"/>
                    </a:solidFill>
                  </a:tcPr>
                </a:tc>
                <a:tc>
                  <a:txBody>
                    <a:bodyPr/>
                    <a:lstStyle/>
                    <a:p>
                      <a:pPr algn="ctr">
                        <a:lnSpc>
                          <a:spcPts val="1700"/>
                        </a:lnSpc>
                      </a:pPr>
                      <a:r>
                        <a:rPr lang="es-ES" sz="1600" dirty="0" smtClean="0"/>
                        <a:t>PERTENECE AL COLEGIO</a:t>
                      </a:r>
                      <a:endParaRPr lang="es-ES" sz="1600" dirty="0"/>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35567F"/>
                    </a:solidFill>
                  </a:tcPr>
                </a:tc>
              </a:tr>
              <a:tr h="325198">
                <a:tc>
                  <a:txBody>
                    <a:bodyPr/>
                    <a:lstStyle/>
                    <a:p>
                      <a:pPr>
                        <a:lnSpc>
                          <a:spcPts val="1700"/>
                        </a:lnSpc>
                      </a:pPr>
                      <a:r>
                        <a:rPr lang="es-ES" sz="1500" dirty="0" smtClean="0"/>
                        <a:t>A.L.A.S.</a:t>
                      </a:r>
                      <a:endParaRPr lang="es-ES" sz="1500" dirty="0"/>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c>
                  <a:txBody>
                    <a:bodyPr/>
                    <a:lstStyle/>
                    <a:p>
                      <a:pPr>
                        <a:lnSpc>
                          <a:spcPts val="1700"/>
                        </a:lnSpc>
                      </a:pPr>
                      <a:r>
                        <a:rPr lang="es-ES" sz="1500" dirty="0" smtClean="0"/>
                        <a:t>Escuela Pioneros de </a:t>
                      </a:r>
                      <a:r>
                        <a:rPr lang="es-ES" sz="1500" dirty="0" err="1" smtClean="0"/>
                        <a:t>Rochdale</a:t>
                      </a:r>
                      <a:r>
                        <a:rPr lang="es-ES" sz="1500" dirty="0" smtClean="0"/>
                        <a:t> </a:t>
                      </a:r>
                      <a:endParaRPr lang="es-ES" sz="1500" dirty="0"/>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r>
              <a:tr h="325198">
                <a:tc>
                  <a:txBody>
                    <a:bodyPr/>
                    <a:lstStyle/>
                    <a:p>
                      <a:pPr>
                        <a:lnSpc>
                          <a:spcPts val="1700"/>
                        </a:lnSpc>
                      </a:pPr>
                      <a:r>
                        <a:rPr lang="es-ES" sz="1500" dirty="0" smtClean="0"/>
                        <a:t>U.P.A.</a:t>
                      </a:r>
                      <a:endParaRPr lang="es-ES" sz="1500" dirty="0"/>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nSpc>
                          <a:spcPts val="1700"/>
                        </a:lnSpc>
                      </a:pPr>
                      <a:r>
                        <a:rPr lang="es-ES" sz="1500" dirty="0" smtClean="0"/>
                        <a:t>Escuela Florentino Ameghino  </a:t>
                      </a:r>
                      <a:endParaRPr lang="es-ES" sz="1500" dirty="0"/>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325198">
                <a:tc>
                  <a:txBody>
                    <a:bodyPr/>
                    <a:lstStyle/>
                    <a:p>
                      <a:pPr>
                        <a:lnSpc>
                          <a:spcPts val="1700"/>
                        </a:lnSpc>
                      </a:pPr>
                      <a:r>
                        <a:rPr lang="es-ES" sz="1500" dirty="0" smtClean="0"/>
                        <a:t>C.E.A.S</a:t>
                      </a:r>
                      <a:endParaRPr lang="es-ES" sz="1500" dirty="0"/>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nSpc>
                          <a:spcPts val="1700"/>
                        </a:lnSpc>
                      </a:pPr>
                      <a:r>
                        <a:rPr lang="es-ES" sz="1500" dirty="0" smtClean="0"/>
                        <a:t>Escuela Comunidad Organizada</a:t>
                      </a:r>
                      <a:endParaRPr lang="es-ES" sz="1500" dirty="0"/>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325198">
                <a:tc>
                  <a:txBody>
                    <a:bodyPr/>
                    <a:lstStyle/>
                    <a:p>
                      <a:pPr>
                        <a:lnSpc>
                          <a:spcPts val="1700"/>
                        </a:lnSpc>
                      </a:pPr>
                      <a:r>
                        <a:rPr lang="es-ES" sz="1500" dirty="0" smtClean="0"/>
                        <a:t>JUNTOS ES MEJOR</a:t>
                      </a:r>
                      <a:endParaRPr lang="es-ES" sz="1500" dirty="0"/>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nSpc>
                          <a:spcPts val="1700"/>
                        </a:lnSpc>
                      </a:pPr>
                      <a:r>
                        <a:rPr lang="es-ES" sz="1500" dirty="0" smtClean="0"/>
                        <a:t>Colegio San José</a:t>
                      </a:r>
                      <a:endParaRPr lang="es-ES" sz="1500" dirty="0"/>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325198">
                <a:tc>
                  <a:txBody>
                    <a:bodyPr/>
                    <a:lstStyle/>
                    <a:p>
                      <a:pPr>
                        <a:lnSpc>
                          <a:spcPts val="1700"/>
                        </a:lnSpc>
                      </a:pPr>
                      <a:r>
                        <a:rPr lang="es-ES" sz="1500" dirty="0" smtClean="0"/>
                        <a:t>MA.S</a:t>
                      </a:r>
                      <a:endParaRPr lang="es-ES" sz="1500" dirty="0"/>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nSpc>
                          <a:spcPts val="1700"/>
                        </a:lnSpc>
                      </a:pPr>
                      <a:r>
                        <a:rPr lang="es-ES" sz="1500" dirty="0" smtClean="0"/>
                        <a:t>Escuela Nicolás </a:t>
                      </a:r>
                      <a:r>
                        <a:rPr lang="es-ES" sz="1500" dirty="0" err="1" smtClean="0"/>
                        <a:t>Savio</a:t>
                      </a:r>
                      <a:r>
                        <a:rPr lang="es-ES" sz="1500" dirty="0" smtClean="0"/>
                        <a:t> </a:t>
                      </a:r>
                      <a:endParaRPr lang="es-ES" sz="1500" dirty="0"/>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299800">
                <a:tc>
                  <a:txBody>
                    <a:bodyPr/>
                    <a:lstStyle/>
                    <a:p>
                      <a:pPr>
                        <a:lnSpc>
                          <a:spcPts val="1700"/>
                        </a:lnSpc>
                      </a:pPr>
                      <a:r>
                        <a:rPr lang="es-ES" sz="1500" dirty="0" smtClean="0"/>
                        <a:t>JUAN B.V. MITRI</a:t>
                      </a:r>
                      <a:endParaRPr lang="es-ES" sz="1500" dirty="0"/>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ts val="1700"/>
                        </a:lnSpc>
                      </a:pPr>
                      <a:r>
                        <a:rPr lang="es-ES" sz="1500" dirty="0" smtClean="0"/>
                        <a:t>Escuela Juan B. V. Mitri </a:t>
                      </a:r>
                      <a:endParaRPr lang="es-ES" sz="1500" dirty="0"/>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r>
            </a:tbl>
          </a:graphicData>
        </a:graphic>
      </p:graphicFrame>
      <p:sp>
        <p:nvSpPr>
          <p:cNvPr id="55329" name="6 CuadroTexto"/>
          <p:cNvSpPr txBox="1">
            <a:spLocks noChangeArrowheads="1"/>
          </p:cNvSpPr>
          <p:nvPr/>
        </p:nvSpPr>
        <p:spPr bwMode="auto">
          <a:xfrm>
            <a:off x="3080792" y="5013176"/>
            <a:ext cx="4464050" cy="522288"/>
          </a:xfrm>
          <a:prstGeom prst="rect">
            <a:avLst/>
          </a:prstGeom>
          <a:noFill/>
          <a:ln w="9525">
            <a:noFill/>
            <a:miter lim="800000"/>
            <a:headEnd/>
            <a:tailEnd/>
          </a:ln>
        </p:spPr>
        <p:txBody>
          <a:bodyPr>
            <a:spAutoFit/>
          </a:bodyPr>
          <a:lstStyle/>
          <a:p>
            <a:r>
              <a:rPr lang="es-ES_tradnl" sz="2800" dirty="0">
                <a:solidFill>
                  <a:schemeClr val="bg1"/>
                </a:solidFill>
              </a:rPr>
              <a:t>NIVEL PRIMARIO</a:t>
            </a:r>
          </a:p>
        </p:txBody>
      </p:sp>
      <p:pic>
        <p:nvPicPr>
          <p:cNvPr id="8" name="Picture 5" descr="tapa2"/>
          <p:cNvPicPr>
            <a:picLocks noChangeAspect="1" noChangeArrowheads="1"/>
          </p:cNvPicPr>
          <p:nvPr/>
        </p:nvPicPr>
        <p:blipFill>
          <a:blip r:embed="rId6" cstate="email">
            <a:clrChange>
              <a:clrFrom>
                <a:srgbClr val="004181"/>
              </a:clrFrom>
              <a:clrTo>
                <a:srgbClr val="004181">
                  <a:alpha val="0"/>
                </a:srgbClr>
              </a:clrTo>
            </a:clrChange>
          </a:blip>
          <a:srcRect l="13654" r="53635"/>
          <a:stretch>
            <a:fillRect/>
          </a:stretch>
        </p:blipFill>
        <p:spPr bwMode="auto">
          <a:xfrm>
            <a:off x="7145559" y="50329"/>
            <a:ext cx="2775993" cy="612000"/>
          </a:xfrm>
          <a:prstGeom prst="rect">
            <a:avLst/>
          </a:prstGeom>
          <a:noFill/>
          <a:ln>
            <a:noFill/>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322" name="Picture 2" descr="filmi13-1"/>
          <p:cNvPicPr>
            <a:picLocks noChangeAspect="1" noChangeArrowheads="1"/>
          </p:cNvPicPr>
          <p:nvPr/>
        </p:nvPicPr>
        <p:blipFill>
          <a:blip r:embed="rId3" cstate="email"/>
          <a:srcRect/>
          <a:stretch>
            <a:fillRect/>
          </a:stretch>
        </p:blipFill>
        <p:spPr bwMode="auto">
          <a:xfrm>
            <a:off x="0" y="0"/>
            <a:ext cx="9906000" cy="1412875"/>
          </a:xfrm>
          <a:prstGeom prst="rect">
            <a:avLst/>
          </a:prstGeom>
          <a:noFill/>
          <a:ln w="9525">
            <a:noFill/>
            <a:miter lim="800000"/>
            <a:headEnd/>
            <a:tailEnd/>
          </a:ln>
        </p:spPr>
      </p:pic>
      <p:pic>
        <p:nvPicPr>
          <p:cNvPr id="56323" name="Picture 3" descr="filmi13-2"/>
          <p:cNvPicPr>
            <a:picLocks noChangeAspect="1" noChangeArrowheads="1"/>
          </p:cNvPicPr>
          <p:nvPr/>
        </p:nvPicPr>
        <p:blipFill>
          <a:blip r:embed="rId4" cstate="email"/>
          <a:srcRect/>
          <a:stretch>
            <a:fillRect/>
          </a:stretch>
        </p:blipFill>
        <p:spPr bwMode="auto">
          <a:xfrm>
            <a:off x="0" y="0"/>
            <a:ext cx="9906000" cy="6858000"/>
          </a:xfrm>
          <a:prstGeom prst="rect">
            <a:avLst/>
          </a:prstGeom>
          <a:noFill/>
          <a:ln w="9525">
            <a:noFill/>
            <a:miter lim="800000"/>
            <a:headEnd/>
            <a:tailEnd/>
          </a:ln>
        </p:spPr>
      </p:pic>
      <p:pic>
        <p:nvPicPr>
          <p:cNvPr id="56324" name="Picture 48" descr="C:\Users\cboschetto\Desktop\Imagen1.jpg"/>
          <p:cNvPicPr>
            <a:picLocks noChangeAspect="1" noChangeArrowheads="1"/>
          </p:cNvPicPr>
          <p:nvPr/>
        </p:nvPicPr>
        <p:blipFill>
          <a:blip r:embed="rId5" cstate="email"/>
          <a:srcRect/>
          <a:stretch>
            <a:fillRect/>
          </a:stretch>
        </p:blipFill>
        <p:spPr bwMode="auto">
          <a:xfrm>
            <a:off x="0" y="0"/>
            <a:ext cx="9906000" cy="6888163"/>
          </a:xfrm>
          <a:prstGeom prst="rect">
            <a:avLst/>
          </a:prstGeom>
          <a:noFill/>
          <a:ln w="9525">
            <a:noFill/>
            <a:miter lim="800000"/>
            <a:headEnd/>
            <a:tailEnd/>
          </a:ln>
        </p:spPr>
      </p:pic>
      <p:sp>
        <p:nvSpPr>
          <p:cNvPr id="11" name="10 CuadroTexto"/>
          <p:cNvSpPr txBox="1"/>
          <p:nvPr/>
        </p:nvSpPr>
        <p:spPr>
          <a:xfrm>
            <a:off x="381000" y="6256338"/>
            <a:ext cx="8286750" cy="400050"/>
          </a:xfrm>
          <a:prstGeom prst="rect">
            <a:avLst/>
          </a:prstGeom>
          <a:noFill/>
        </p:spPr>
        <p:txBody>
          <a:bodyPr>
            <a:spAutoFit/>
          </a:bodyPr>
          <a:lstStyle/>
          <a:p>
            <a:pPr>
              <a:lnSpc>
                <a:spcPts val="1200"/>
              </a:lnSpc>
              <a:defRPr/>
            </a:pPr>
            <a:r>
              <a:rPr lang="es-ES" sz="1050" dirty="0">
                <a:solidFill>
                  <a:schemeClr val="bg1"/>
                </a:solidFill>
              </a:rPr>
              <a:t>Decreto N° 1171 / 03 PODER EJECUTIVO NACIONAL</a:t>
            </a:r>
          </a:p>
          <a:p>
            <a:pPr>
              <a:lnSpc>
                <a:spcPts val="1200"/>
              </a:lnSpc>
              <a:defRPr/>
            </a:pPr>
            <a:r>
              <a:rPr lang="es-ES" sz="1050" dirty="0">
                <a:solidFill>
                  <a:schemeClr val="bg1"/>
                </a:solidFill>
              </a:rPr>
              <a:t>Decreto N° 3888 / 03 Provincia de Santa Fe</a:t>
            </a:r>
          </a:p>
        </p:txBody>
      </p:sp>
      <p:graphicFrame>
        <p:nvGraphicFramePr>
          <p:cNvPr id="6" name="5 Tabla"/>
          <p:cNvGraphicFramePr>
            <a:graphicFrameLocks noGrp="1"/>
          </p:cNvGraphicFramePr>
          <p:nvPr/>
        </p:nvGraphicFramePr>
        <p:xfrm>
          <a:off x="488504" y="2492896"/>
          <a:ext cx="8953528" cy="1427672"/>
        </p:xfrm>
        <a:graphic>
          <a:graphicData uri="http://schemas.openxmlformats.org/drawingml/2006/table">
            <a:tbl>
              <a:tblPr firstRow="1" bandRow="1">
                <a:tableStyleId>{5C22544A-7EE6-4342-B048-85BDC9FD1C3A}</a:tableStyleId>
              </a:tblPr>
              <a:tblGrid>
                <a:gridCol w="3976802"/>
                <a:gridCol w="4976726"/>
              </a:tblGrid>
              <a:tr h="487794">
                <a:tc>
                  <a:txBody>
                    <a:bodyPr/>
                    <a:lstStyle/>
                    <a:p>
                      <a:pPr algn="ctr">
                        <a:lnSpc>
                          <a:spcPts val="1700"/>
                        </a:lnSpc>
                      </a:pPr>
                      <a:r>
                        <a:rPr lang="es-ES" sz="1600" dirty="0" smtClean="0"/>
                        <a:t>COOPERATIVA</a:t>
                      </a:r>
                      <a:endParaRPr lang="es-ES" sz="1600" dirty="0"/>
                    </a:p>
                  </a:txBody>
                  <a:tcPr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rgbClr val="93034B"/>
                    </a:solidFill>
                  </a:tcPr>
                </a:tc>
                <a:tc>
                  <a:txBody>
                    <a:bodyPr/>
                    <a:lstStyle/>
                    <a:p>
                      <a:pPr algn="ctr">
                        <a:lnSpc>
                          <a:spcPts val="1700"/>
                        </a:lnSpc>
                      </a:pPr>
                      <a:r>
                        <a:rPr lang="es-ES" sz="1600" dirty="0" smtClean="0"/>
                        <a:t>PERTENECE AL COLEGIO</a:t>
                      </a:r>
                      <a:endParaRPr lang="es-ES" sz="1600" dirty="0"/>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35567F"/>
                    </a:solidFill>
                  </a:tcPr>
                </a:tc>
              </a:tr>
              <a:tr h="325198">
                <a:tc>
                  <a:txBody>
                    <a:bodyPr/>
                    <a:lstStyle/>
                    <a:p>
                      <a:pPr>
                        <a:lnSpc>
                          <a:spcPts val="1700"/>
                        </a:lnSpc>
                      </a:pPr>
                      <a:r>
                        <a:rPr lang="es-ES" sz="1500" dirty="0" smtClean="0"/>
                        <a:t>AL.SOL.</a:t>
                      </a:r>
                      <a:endParaRPr lang="es-ES" sz="1500" dirty="0"/>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c>
                  <a:txBody>
                    <a:bodyPr/>
                    <a:lstStyle/>
                    <a:p>
                      <a:pPr>
                        <a:lnSpc>
                          <a:spcPts val="1700"/>
                        </a:lnSpc>
                      </a:pPr>
                      <a:r>
                        <a:rPr lang="es-ES" sz="1500" dirty="0" smtClean="0"/>
                        <a:t>Escuela Rural</a:t>
                      </a:r>
                      <a:r>
                        <a:rPr lang="es-ES" sz="1500" baseline="0" dirty="0" smtClean="0"/>
                        <a:t> Nicolás Avellaneda – Capilla </a:t>
                      </a:r>
                      <a:r>
                        <a:rPr lang="es-ES" sz="1500" baseline="0" dirty="0" err="1" smtClean="0"/>
                        <a:t>Ambroggio</a:t>
                      </a:r>
                      <a:endParaRPr lang="es-ES" sz="1500" dirty="0"/>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r>
              <a:tr h="299800">
                <a:tc>
                  <a:txBody>
                    <a:bodyPr/>
                    <a:lstStyle/>
                    <a:p>
                      <a:pPr>
                        <a:lnSpc>
                          <a:spcPts val="1700"/>
                        </a:lnSpc>
                      </a:pPr>
                      <a:r>
                        <a:rPr lang="es-ES" sz="1500" dirty="0" smtClean="0"/>
                        <a:t>NATULAVANDER</a:t>
                      </a:r>
                      <a:endParaRPr lang="es-ES" sz="1500" dirty="0"/>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nSpc>
                          <a:spcPts val="1700"/>
                        </a:lnSpc>
                      </a:pPr>
                      <a:r>
                        <a:rPr lang="es-ES" sz="1500" dirty="0" smtClean="0"/>
                        <a:t>Escuela Gral.</a:t>
                      </a:r>
                      <a:r>
                        <a:rPr lang="es-ES" sz="1500" baseline="0" dirty="0" smtClean="0"/>
                        <a:t> San Martín – Campo Ristorto</a:t>
                      </a:r>
                      <a:endParaRPr lang="es-ES" sz="1500" dirty="0"/>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299800">
                <a:tc>
                  <a:txBody>
                    <a:bodyPr/>
                    <a:lstStyle/>
                    <a:p>
                      <a:pPr>
                        <a:lnSpc>
                          <a:spcPts val="1700"/>
                        </a:lnSpc>
                      </a:pPr>
                      <a:r>
                        <a:rPr lang="es-AR" sz="1500" dirty="0" smtClean="0"/>
                        <a:t>C.E.C.L.A</a:t>
                      </a:r>
                      <a:endParaRPr lang="es-ES" sz="1500" dirty="0"/>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ts val="1700"/>
                        </a:lnSpc>
                      </a:pPr>
                      <a:r>
                        <a:rPr lang="es-AR" sz="1500" dirty="0" smtClean="0"/>
                        <a:t>Escuela</a:t>
                      </a:r>
                      <a:r>
                        <a:rPr lang="es-AR" sz="1500" baseline="0" dirty="0" smtClean="0"/>
                        <a:t> José de San Martín – La Manuelita</a:t>
                      </a:r>
                      <a:endParaRPr lang="es-ES" sz="1500" dirty="0"/>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r>
            </a:tbl>
          </a:graphicData>
        </a:graphic>
      </p:graphicFrame>
      <p:sp>
        <p:nvSpPr>
          <p:cNvPr id="56341" name="6 CuadroTexto"/>
          <p:cNvSpPr txBox="1">
            <a:spLocks noChangeArrowheads="1"/>
          </p:cNvSpPr>
          <p:nvPr/>
        </p:nvSpPr>
        <p:spPr bwMode="auto">
          <a:xfrm>
            <a:off x="2649538" y="4292600"/>
            <a:ext cx="4464050" cy="523875"/>
          </a:xfrm>
          <a:prstGeom prst="rect">
            <a:avLst/>
          </a:prstGeom>
          <a:noFill/>
          <a:ln w="9525">
            <a:noFill/>
            <a:miter lim="800000"/>
            <a:headEnd/>
            <a:tailEnd/>
          </a:ln>
        </p:spPr>
        <p:txBody>
          <a:bodyPr>
            <a:spAutoFit/>
          </a:bodyPr>
          <a:lstStyle/>
          <a:p>
            <a:r>
              <a:rPr lang="es-ES_tradnl" sz="2800">
                <a:solidFill>
                  <a:schemeClr val="bg1"/>
                </a:solidFill>
              </a:rPr>
              <a:t>ESCUELAS RURALES</a:t>
            </a:r>
          </a:p>
        </p:txBody>
      </p:sp>
      <p:pic>
        <p:nvPicPr>
          <p:cNvPr id="8" name="Picture 5" descr="tapa2"/>
          <p:cNvPicPr>
            <a:picLocks noChangeAspect="1" noChangeArrowheads="1"/>
          </p:cNvPicPr>
          <p:nvPr/>
        </p:nvPicPr>
        <p:blipFill>
          <a:blip r:embed="rId6" cstate="email">
            <a:clrChange>
              <a:clrFrom>
                <a:srgbClr val="004181"/>
              </a:clrFrom>
              <a:clrTo>
                <a:srgbClr val="004181">
                  <a:alpha val="0"/>
                </a:srgbClr>
              </a:clrTo>
            </a:clrChange>
          </a:blip>
          <a:srcRect l="13654" r="53635"/>
          <a:stretch>
            <a:fillRect/>
          </a:stretch>
        </p:blipFill>
        <p:spPr bwMode="auto">
          <a:xfrm>
            <a:off x="7145559" y="50329"/>
            <a:ext cx="2775993" cy="612000"/>
          </a:xfrm>
          <a:prstGeom prst="rect">
            <a:avLst/>
          </a:prstGeom>
          <a:noFill/>
          <a:ln>
            <a:noFill/>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6" name="Picture 2" descr="filmi13-1"/>
          <p:cNvPicPr>
            <a:picLocks noChangeAspect="1" noChangeArrowheads="1"/>
          </p:cNvPicPr>
          <p:nvPr/>
        </p:nvPicPr>
        <p:blipFill>
          <a:blip r:embed="rId3" cstate="email"/>
          <a:srcRect/>
          <a:stretch>
            <a:fillRect/>
          </a:stretch>
        </p:blipFill>
        <p:spPr bwMode="auto">
          <a:xfrm>
            <a:off x="0" y="0"/>
            <a:ext cx="9906000" cy="1412875"/>
          </a:xfrm>
          <a:prstGeom prst="rect">
            <a:avLst/>
          </a:prstGeom>
          <a:noFill/>
          <a:ln w="9525">
            <a:noFill/>
            <a:miter lim="800000"/>
            <a:headEnd/>
            <a:tailEnd/>
          </a:ln>
        </p:spPr>
      </p:pic>
      <p:pic>
        <p:nvPicPr>
          <p:cNvPr id="57347" name="Picture 3" descr="filmi13-2"/>
          <p:cNvPicPr>
            <a:picLocks noChangeAspect="1" noChangeArrowheads="1"/>
          </p:cNvPicPr>
          <p:nvPr/>
        </p:nvPicPr>
        <p:blipFill>
          <a:blip r:embed="rId4" cstate="email"/>
          <a:srcRect/>
          <a:stretch>
            <a:fillRect/>
          </a:stretch>
        </p:blipFill>
        <p:spPr bwMode="auto">
          <a:xfrm>
            <a:off x="0" y="0"/>
            <a:ext cx="9906000" cy="6858000"/>
          </a:xfrm>
          <a:prstGeom prst="rect">
            <a:avLst/>
          </a:prstGeom>
          <a:noFill/>
          <a:ln w="9525">
            <a:noFill/>
            <a:miter lim="800000"/>
            <a:headEnd/>
            <a:tailEnd/>
          </a:ln>
        </p:spPr>
      </p:pic>
      <p:pic>
        <p:nvPicPr>
          <p:cNvPr id="57348" name="Picture 48" descr="C:\Users\cboschetto\Desktop\Imagen1.jpg"/>
          <p:cNvPicPr>
            <a:picLocks noChangeAspect="1" noChangeArrowheads="1"/>
          </p:cNvPicPr>
          <p:nvPr/>
        </p:nvPicPr>
        <p:blipFill>
          <a:blip r:embed="rId5" cstate="email"/>
          <a:srcRect/>
          <a:stretch>
            <a:fillRect/>
          </a:stretch>
        </p:blipFill>
        <p:spPr bwMode="auto">
          <a:xfrm>
            <a:off x="0" y="0"/>
            <a:ext cx="9906000" cy="6888163"/>
          </a:xfrm>
          <a:prstGeom prst="rect">
            <a:avLst/>
          </a:prstGeom>
          <a:noFill/>
          <a:ln w="9525">
            <a:noFill/>
            <a:miter lim="800000"/>
            <a:headEnd/>
            <a:tailEnd/>
          </a:ln>
        </p:spPr>
      </p:pic>
      <p:sp>
        <p:nvSpPr>
          <p:cNvPr id="11" name="10 CuadroTexto"/>
          <p:cNvSpPr txBox="1"/>
          <p:nvPr/>
        </p:nvSpPr>
        <p:spPr>
          <a:xfrm>
            <a:off x="381000" y="6256338"/>
            <a:ext cx="8286750" cy="400050"/>
          </a:xfrm>
          <a:prstGeom prst="rect">
            <a:avLst/>
          </a:prstGeom>
          <a:noFill/>
        </p:spPr>
        <p:txBody>
          <a:bodyPr>
            <a:spAutoFit/>
          </a:bodyPr>
          <a:lstStyle/>
          <a:p>
            <a:pPr>
              <a:lnSpc>
                <a:spcPts val="1200"/>
              </a:lnSpc>
              <a:defRPr/>
            </a:pPr>
            <a:r>
              <a:rPr lang="es-ES" sz="1050" dirty="0">
                <a:solidFill>
                  <a:schemeClr val="bg1"/>
                </a:solidFill>
              </a:rPr>
              <a:t>Decreto N° 1171 / 03 PODER EJECUTIVO NACIONAL</a:t>
            </a:r>
          </a:p>
          <a:p>
            <a:pPr>
              <a:lnSpc>
                <a:spcPts val="1200"/>
              </a:lnSpc>
              <a:defRPr/>
            </a:pPr>
            <a:r>
              <a:rPr lang="es-ES" sz="1050" dirty="0">
                <a:solidFill>
                  <a:schemeClr val="bg1"/>
                </a:solidFill>
              </a:rPr>
              <a:t>Decreto N° 3888 / 03 Provincia de Santa Fe</a:t>
            </a:r>
          </a:p>
        </p:txBody>
      </p:sp>
      <p:graphicFrame>
        <p:nvGraphicFramePr>
          <p:cNvPr id="6" name="5 Tabla"/>
          <p:cNvGraphicFramePr>
            <a:graphicFrameLocks noGrp="1"/>
          </p:cNvGraphicFramePr>
          <p:nvPr/>
        </p:nvGraphicFramePr>
        <p:xfrm>
          <a:off x="416496" y="2348880"/>
          <a:ext cx="8953528" cy="1138190"/>
        </p:xfrm>
        <a:graphic>
          <a:graphicData uri="http://schemas.openxmlformats.org/drawingml/2006/table">
            <a:tbl>
              <a:tblPr firstRow="1" bandRow="1">
                <a:tableStyleId>{5C22544A-7EE6-4342-B048-85BDC9FD1C3A}</a:tableStyleId>
              </a:tblPr>
              <a:tblGrid>
                <a:gridCol w="3976802"/>
                <a:gridCol w="4976726"/>
              </a:tblGrid>
              <a:tr h="487794">
                <a:tc>
                  <a:txBody>
                    <a:bodyPr/>
                    <a:lstStyle/>
                    <a:p>
                      <a:pPr algn="ctr">
                        <a:lnSpc>
                          <a:spcPts val="1700"/>
                        </a:lnSpc>
                      </a:pPr>
                      <a:r>
                        <a:rPr lang="es-ES" sz="1600" dirty="0" smtClean="0"/>
                        <a:t>COOPERATIVA</a:t>
                      </a:r>
                      <a:endParaRPr lang="es-ES" sz="1600" dirty="0"/>
                    </a:p>
                  </a:txBody>
                  <a:tcPr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rgbClr val="93034B"/>
                    </a:solidFill>
                  </a:tcPr>
                </a:tc>
                <a:tc>
                  <a:txBody>
                    <a:bodyPr/>
                    <a:lstStyle/>
                    <a:p>
                      <a:pPr algn="ctr">
                        <a:lnSpc>
                          <a:spcPts val="1700"/>
                        </a:lnSpc>
                      </a:pPr>
                      <a:r>
                        <a:rPr lang="es-ES" sz="1600" dirty="0" smtClean="0"/>
                        <a:t>PERTENECE AL COLEGIO</a:t>
                      </a:r>
                      <a:endParaRPr lang="es-ES" sz="1600" dirty="0"/>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35567F"/>
                    </a:solidFill>
                  </a:tcPr>
                </a:tc>
              </a:tr>
              <a:tr h="325198">
                <a:tc>
                  <a:txBody>
                    <a:bodyPr/>
                    <a:lstStyle/>
                    <a:p>
                      <a:pPr>
                        <a:lnSpc>
                          <a:spcPts val="1700"/>
                        </a:lnSpc>
                      </a:pPr>
                      <a:r>
                        <a:rPr lang="es-ES" sz="1500" dirty="0" smtClean="0"/>
                        <a:t>CRE.A</a:t>
                      </a:r>
                      <a:endParaRPr lang="es-ES" sz="1500" dirty="0"/>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c>
                  <a:txBody>
                    <a:bodyPr/>
                    <a:lstStyle/>
                    <a:p>
                      <a:pPr>
                        <a:lnSpc>
                          <a:spcPts val="1700"/>
                        </a:lnSpc>
                      </a:pPr>
                      <a:r>
                        <a:rPr lang="es-ES" sz="1500" dirty="0" smtClean="0"/>
                        <a:t>Escuela Alas</a:t>
                      </a:r>
                      <a:r>
                        <a:rPr lang="es-ES" sz="1500" baseline="0" dirty="0" smtClean="0"/>
                        <a:t> Para la Vida</a:t>
                      </a:r>
                      <a:endParaRPr lang="es-ES" sz="1500" dirty="0"/>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r>
              <a:tr h="325198">
                <a:tc>
                  <a:txBody>
                    <a:bodyPr/>
                    <a:lstStyle/>
                    <a:p>
                      <a:pPr>
                        <a:lnSpc>
                          <a:spcPts val="1700"/>
                        </a:lnSpc>
                      </a:pPr>
                      <a:r>
                        <a:rPr lang="es-ES" sz="1500" dirty="0" smtClean="0"/>
                        <a:t>SOMOS</a:t>
                      </a:r>
                      <a:endParaRPr lang="es-ES" sz="1500" dirty="0"/>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nSpc>
                          <a:spcPts val="1700"/>
                        </a:lnSpc>
                      </a:pPr>
                      <a:r>
                        <a:rPr lang="es-ES" sz="1500" dirty="0" smtClean="0"/>
                        <a:t>C.A.N.D.I.</a:t>
                      </a:r>
                      <a:endParaRPr lang="es-ES" sz="1500" dirty="0"/>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bl>
          </a:graphicData>
        </a:graphic>
      </p:graphicFrame>
      <p:sp>
        <p:nvSpPr>
          <p:cNvPr id="57365" name="6 CuadroTexto"/>
          <p:cNvSpPr txBox="1">
            <a:spLocks noChangeArrowheads="1"/>
          </p:cNvSpPr>
          <p:nvPr/>
        </p:nvSpPr>
        <p:spPr bwMode="auto">
          <a:xfrm>
            <a:off x="2505075" y="4292600"/>
            <a:ext cx="4464050" cy="523875"/>
          </a:xfrm>
          <a:prstGeom prst="rect">
            <a:avLst/>
          </a:prstGeom>
          <a:noFill/>
          <a:ln w="9525">
            <a:noFill/>
            <a:miter lim="800000"/>
            <a:headEnd/>
            <a:tailEnd/>
          </a:ln>
        </p:spPr>
        <p:txBody>
          <a:bodyPr>
            <a:spAutoFit/>
          </a:bodyPr>
          <a:lstStyle/>
          <a:p>
            <a:r>
              <a:rPr lang="es-ES_tradnl" sz="2800">
                <a:solidFill>
                  <a:schemeClr val="bg1"/>
                </a:solidFill>
              </a:rPr>
              <a:t>EDUCACIÓN ESPECIAL</a:t>
            </a:r>
          </a:p>
        </p:txBody>
      </p:sp>
      <p:pic>
        <p:nvPicPr>
          <p:cNvPr id="8" name="Picture 5" descr="tapa2"/>
          <p:cNvPicPr>
            <a:picLocks noChangeAspect="1" noChangeArrowheads="1"/>
          </p:cNvPicPr>
          <p:nvPr/>
        </p:nvPicPr>
        <p:blipFill>
          <a:blip r:embed="rId6" cstate="email">
            <a:clrChange>
              <a:clrFrom>
                <a:srgbClr val="004181"/>
              </a:clrFrom>
              <a:clrTo>
                <a:srgbClr val="004181">
                  <a:alpha val="0"/>
                </a:srgbClr>
              </a:clrTo>
            </a:clrChange>
          </a:blip>
          <a:srcRect l="13654" r="53635"/>
          <a:stretch>
            <a:fillRect/>
          </a:stretch>
        </p:blipFill>
        <p:spPr bwMode="auto">
          <a:xfrm>
            <a:off x="7145559" y="50329"/>
            <a:ext cx="2775993" cy="612000"/>
          </a:xfrm>
          <a:prstGeom prst="rect">
            <a:avLst/>
          </a:prstGeom>
          <a:noFill/>
          <a:ln>
            <a:noFill/>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0" name="Picture 2" descr="filmi13-1"/>
          <p:cNvPicPr>
            <a:picLocks noChangeAspect="1" noChangeArrowheads="1"/>
          </p:cNvPicPr>
          <p:nvPr/>
        </p:nvPicPr>
        <p:blipFill>
          <a:blip r:embed="rId3" cstate="email"/>
          <a:srcRect/>
          <a:stretch>
            <a:fillRect/>
          </a:stretch>
        </p:blipFill>
        <p:spPr bwMode="auto">
          <a:xfrm>
            <a:off x="0" y="0"/>
            <a:ext cx="9906000" cy="1412875"/>
          </a:xfrm>
          <a:prstGeom prst="rect">
            <a:avLst/>
          </a:prstGeom>
          <a:noFill/>
          <a:ln w="9525">
            <a:noFill/>
            <a:miter lim="800000"/>
            <a:headEnd/>
            <a:tailEnd/>
          </a:ln>
        </p:spPr>
      </p:pic>
      <p:pic>
        <p:nvPicPr>
          <p:cNvPr id="58371" name="Picture 3" descr="filmi13-2"/>
          <p:cNvPicPr>
            <a:picLocks noChangeAspect="1" noChangeArrowheads="1"/>
          </p:cNvPicPr>
          <p:nvPr/>
        </p:nvPicPr>
        <p:blipFill>
          <a:blip r:embed="rId4" cstate="email"/>
          <a:srcRect/>
          <a:stretch>
            <a:fillRect/>
          </a:stretch>
        </p:blipFill>
        <p:spPr bwMode="auto">
          <a:xfrm>
            <a:off x="0" y="0"/>
            <a:ext cx="9906000" cy="6858000"/>
          </a:xfrm>
          <a:prstGeom prst="rect">
            <a:avLst/>
          </a:prstGeom>
          <a:noFill/>
          <a:ln w="9525">
            <a:noFill/>
            <a:miter lim="800000"/>
            <a:headEnd/>
            <a:tailEnd/>
          </a:ln>
        </p:spPr>
      </p:pic>
      <p:pic>
        <p:nvPicPr>
          <p:cNvPr id="58372" name="Picture 48" descr="C:\Users\cboschetto\Desktop\Imagen1.jpg"/>
          <p:cNvPicPr>
            <a:picLocks noChangeAspect="1" noChangeArrowheads="1"/>
          </p:cNvPicPr>
          <p:nvPr/>
        </p:nvPicPr>
        <p:blipFill>
          <a:blip r:embed="rId5" cstate="email"/>
          <a:srcRect/>
          <a:stretch>
            <a:fillRect/>
          </a:stretch>
        </p:blipFill>
        <p:spPr bwMode="auto">
          <a:xfrm>
            <a:off x="0" y="0"/>
            <a:ext cx="9906000" cy="6888163"/>
          </a:xfrm>
          <a:prstGeom prst="rect">
            <a:avLst/>
          </a:prstGeom>
          <a:noFill/>
          <a:ln w="9525">
            <a:noFill/>
            <a:miter lim="800000"/>
            <a:headEnd/>
            <a:tailEnd/>
          </a:ln>
        </p:spPr>
      </p:pic>
      <p:sp>
        <p:nvSpPr>
          <p:cNvPr id="11" name="10 CuadroTexto"/>
          <p:cNvSpPr txBox="1"/>
          <p:nvPr/>
        </p:nvSpPr>
        <p:spPr>
          <a:xfrm>
            <a:off x="381000" y="6256338"/>
            <a:ext cx="8286750" cy="400050"/>
          </a:xfrm>
          <a:prstGeom prst="rect">
            <a:avLst/>
          </a:prstGeom>
          <a:noFill/>
        </p:spPr>
        <p:txBody>
          <a:bodyPr>
            <a:spAutoFit/>
          </a:bodyPr>
          <a:lstStyle/>
          <a:p>
            <a:pPr>
              <a:lnSpc>
                <a:spcPts val="1200"/>
              </a:lnSpc>
              <a:defRPr/>
            </a:pPr>
            <a:r>
              <a:rPr lang="es-ES" sz="1050" dirty="0">
                <a:solidFill>
                  <a:schemeClr val="bg1"/>
                </a:solidFill>
              </a:rPr>
              <a:t>Decreto N° 1171 / 03 PODER EJECUTIVO NACIONAL</a:t>
            </a:r>
          </a:p>
          <a:p>
            <a:pPr>
              <a:lnSpc>
                <a:spcPts val="1200"/>
              </a:lnSpc>
              <a:defRPr/>
            </a:pPr>
            <a:r>
              <a:rPr lang="es-ES" sz="1050" dirty="0">
                <a:solidFill>
                  <a:schemeClr val="bg1"/>
                </a:solidFill>
              </a:rPr>
              <a:t>Decreto N° 3888 / 03 Provincia de Santa Fe</a:t>
            </a:r>
          </a:p>
        </p:txBody>
      </p:sp>
      <p:graphicFrame>
        <p:nvGraphicFramePr>
          <p:cNvPr id="6" name="5 Tabla"/>
          <p:cNvGraphicFramePr>
            <a:graphicFrameLocks noGrp="1"/>
          </p:cNvGraphicFramePr>
          <p:nvPr/>
        </p:nvGraphicFramePr>
        <p:xfrm>
          <a:off x="488504" y="2348880"/>
          <a:ext cx="8953528" cy="812992"/>
        </p:xfrm>
        <a:graphic>
          <a:graphicData uri="http://schemas.openxmlformats.org/drawingml/2006/table">
            <a:tbl>
              <a:tblPr firstRow="1" bandRow="1">
                <a:tableStyleId>{5C22544A-7EE6-4342-B048-85BDC9FD1C3A}</a:tableStyleId>
              </a:tblPr>
              <a:tblGrid>
                <a:gridCol w="3976802"/>
                <a:gridCol w="4976726"/>
              </a:tblGrid>
              <a:tr h="487794">
                <a:tc>
                  <a:txBody>
                    <a:bodyPr/>
                    <a:lstStyle/>
                    <a:p>
                      <a:pPr algn="ctr">
                        <a:lnSpc>
                          <a:spcPts val="1700"/>
                        </a:lnSpc>
                      </a:pPr>
                      <a:r>
                        <a:rPr lang="es-ES" sz="1600" dirty="0" smtClean="0"/>
                        <a:t>COOPERATIVA</a:t>
                      </a:r>
                      <a:endParaRPr lang="es-ES" sz="1600" dirty="0"/>
                    </a:p>
                  </a:txBody>
                  <a:tcPr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rgbClr val="93034B"/>
                    </a:solidFill>
                  </a:tcPr>
                </a:tc>
                <a:tc>
                  <a:txBody>
                    <a:bodyPr/>
                    <a:lstStyle/>
                    <a:p>
                      <a:pPr algn="ctr">
                        <a:lnSpc>
                          <a:spcPts val="1700"/>
                        </a:lnSpc>
                      </a:pPr>
                      <a:r>
                        <a:rPr lang="es-ES" sz="1600" dirty="0" smtClean="0"/>
                        <a:t>PERTENECE AL COLEGIO</a:t>
                      </a:r>
                      <a:endParaRPr lang="es-ES" sz="1600" dirty="0"/>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35567F"/>
                    </a:solidFill>
                  </a:tcPr>
                </a:tc>
              </a:tr>
              <a:tr h="325198">
                <a:tc>
                  <a:txBody>
                    <a:bodyPr/>
                    <a:lstStyle/>
                    <a:p>
                      <a:pPr>
                        <a:lnSpc>
                          <a:spcPts val="1700"/>
                        </a:lnSpc>
                      </a:pPr>
                      <a:r>
                        <a:rPr lang="es-ES" sz="1500" dirty="0" smtClean="0"/>
                        <a:t>Fe.Coop.E.S.</a:t>
                      </a:r>
                      <a:endParaRPr lang="es-ES" sz="1500" dirty="0"/>
                    </a:p>
                  </a:txBody>
                  <a:tcPr anchor="ctr">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c>
                  <a:txBody>
                    <a:bodyPr/>
                    <a:lstStyle/>
                    <a:p>
                      <a:pPr>
                        <a:lnSpc>
                          <a:spcPts val="1700"/>
                        </a:lnSpc>
                      </a:pPr>
                      <a:r>
                        <a:rPr lang="es-ES" sz="1500" dirty="0" smtClean="0"/>
                        <a:t>ICES – Nivel Terciario</a:t>
                      </a:r>
                      <a:endParaRPr lang="es-ES" sz="1500" dirty="0"/>
                    </a:p>
                  </a:txBody>
                  <a:tcPr anchor="ctr">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r>
            </a:tbl>
          </a:graphicData>
        </a:graphic>
      </p:graphicFrame>
      <p:sp>
        <p:nvSpPr>
          <p:cNvPr id="58386" name="6 CuadroTexto"/>
          <p:cNvSpPr txBox="1">
            <a:spLocks noChangeArrowheads="1"/>
          </p:cNvSpPr>
          <p:nvPr/>
        </p:nvSpPr>
        <p:spPr bwMode="auto">
          <a:xfrm>
            <a:off x="2505075" y="4292600"/>
            <a:ext cx="4464050" cy="523875"/>
          </a:xfrm>
          <a:prstGeom prst="rect">
            <a:avLst/>
          </a:prstGeom>
          <a:noFill/>
          <a:ln w="9525">
            <a:noFill/>
            <a:miter lim="800000"/>
            <a:headEnd/>
            <a:tailEnd/>
          </a:ln>
        </p:spPr>
        <p:txBody>
          <a:bodyPr>
            <a:spAutoFit/>
          </a:bodyPr>
          <a:lstStyle/>
          <a:p>
            <a:r>
              <a:rPr lang="es-ES_tradnl" sz="2800">
                <a:solidFill>
                  <a:schemeClr val="bg1"/>
                </a:solidFill>
              </a:rPr>
              <a:t>ÁMBITO FEDERATIVO</a:t>
            </a:r>
          </a:p>
        </p:txBody>
      </p:sp>
      <p:pic>
        <p:nvPicPr>
          <p:cNvPr id="8" name="Picture 5" descr="tapa2"/>
          <p:cNvPicPr>
            <a:picLocks noChangeAspect="1" noChangeArrowheads="1"/>
          </p:cNvPicPr>
          <p:nvPr/>
        </p:nvPicPr>
        <p:blipFill>
          <a:blip r:embed="rId6" cstate="email">
            <a:clrChange>
              <a:clrFrom>
                <a:srgbClr val="004181"/>
              </a:clrFrom>
              <a:clrTo>
                <a:srgbClr val="004181">
                  <a:alpha val="0"/>
                </a:srgbClr>
              </a:clrTo>
            </a:clrChange>
          </a:blip>
          <a:srcRect l="13654" r="53635"/>
          <a:stretch>
            <a:fillRect/>
          </a:stretch>
        </p:blipFill>
        <p:spPr bwMode="auto">
          <a:xfrm>
            <a:off x="7145559" y="50329"/>
            <a:ext cx="2775993" cy="612000"/>
          </a:xfrm>
          <a:prstGeom prst="rect">
            <a:avLst/>
          </a:prstGeom>
          <a:noFill/>
          <a:ln>
            <a:noFill/>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9" name="Picture 5" descr="film3-1"/>
          <p:cNvPicPr>
            <a:picLocks noChangeAspect="1" noChangeArrowheads="1"/>
          </p:cNvPicPr>
          <p:nvPr/>
        </p:nvPicPr>
        <p:blipFill>
          <a:blip r:embed="rId2" cstate="email"/>
          <a:srcRect/>
          <a:stretch>
            <a:fillRect/>
          </a:stretch>
        </p:blipFill>
        <p:spPr bwMode="auto">
          <a:xfrm>
            <a:off x="0" y="0"/>
            <a:ext cx="9906000" cy="6858000"/>
          </a:xfrm>
          <a:prstGeom prst="rect">
            <a:avLst/>
          </a:prstGeom>
          <a:noFill/>
          <a:ln w="9525">
            <a:noFill/>
            <a:miter lim="800000"/>
            <a:headEnd/>
            <a:tailEnd/>
          </a:ln>
        </p:spPr>
      </p:pic>
      <p:pic>
        <p:nvPicPr>
          <p:cNvPr id="6150" name="Picture 6" descr="film3-2"/>
          <p:cNvPicPr>
            <a:picLocks noChangeAspect="1" noChangeArrowheads="1"/>
          </p:cNvPicPr>
          <p:nvPr/>
        </p:nvPicPr>
        <p:blipFill>
          <a:blip r:embed="rId3" cstate="email"/>
          <a:srcRect/>
          <a:stretch>
            <a:fillRect/>
          </a:stretch>
        </p:blipFill>
        <p:spPr bwMode="auto">
          <a:xfrm>
            <a:off x="0" y="0"/>
            <a:ext cx="9906000" cy="6858000"/>
          </a:xfrm>
          <a:prstGeom prst="rect">
            <a:avLst/>
          </a:prstGeom>
          <a:noFill/>
          <a:ln w="9525">
            <a:noFill/>
            <a:miter lim="800000"/>
            <a:headEnd/>
            <a:tailEnd/>
          </a:ln>
        </p:spPr>
      </p:pic>
      <p:pic>
        <p:nvPicPr>
          <p:cNvPr id="6151" name="Picture 7" descr="film3-3"/>
          <p:cNvPicPr>
            <a:picLocks noChangeAspect="1" noChangeArrowheads="1"/>
          </p:cNvPicPr>
          <p:nvPr/>
        </p:nvPicPr>
        <p:blipFill>
          <a:blip r:embed="rId4" cstate="email"/>
          <a:srcRect/>
          <a:stretch>
            <a:fillRect/>
          </a:stretch>
        </p:blipFill>
        <p:spPr bwMode="auto">
          <a:xfrm>
            <a:off x="0" y="0"/>
            <a:ext cx="9906000" cy="685800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wipe(down)">
                                      <p:cBhvr>
                                        <p:cTn id="7" dur="1000"/>
                                        <p:tgtEl>
                                          <p:spTgt spid="614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150"/>
                                        </p:tgtEl>
                                        <p:attrNameLst>
                                          <p:attrName>style.visibility</p:attrName>
                                        </p:attrNameLst>
                                      </p:cBhvr>
                                      <p:to>
                                        <p:strVal val="visible"/>
                                      </p:to>
                                    </p:set>
                                    <p:animEffect transition="in" filter="fade">
                                      <p:cBhvr>
                                        <p:cTn id="11" dur="1000"/>
                                        <p:tgtEl>
                                          <p:spTgt spid="6150"/>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6151"/>
                                        </p:tgtEl>
                                        <p:attrNameLst>
                                          <p:attrName>style.visibility</p:attrName>
                                        </p:attrNameLst>
                                      </p:cBhvr>
                                      <p:to>
                                        <p:strVal val="visible"/>
                                      </p:to>
                                    </p:set>
                                    <p:animEffect transition="in" filter="wipe(up)">
                                      <p:cBhvr>
                                        <p:cTn id="15" dur="20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0" name="Picture 2" descr="filmi13-1"/>
          <p:cNvPicPr>
            <a:picLocks noChangeAspect="1" noChangeArrowheads="1"/>
          </p:cNvPicPr>
          <p:nvPr/>
        </p:nvPicPr>
        <p:blipFill>
          <a:blip r:embed="rId3" cstate="email"/>
          <a:srcRect/>
          <a:stretch>
            <a:fillRect/>
          </a:stretch>
        </p:blipFill>
        <p:spPr bwMode="auto">
          <a:xfrm>
            <a:off x="0" y="0"/>
            <a:ext cx="9906000" cy="1412875"/>
          </a:xfrm>
          <a:prstGeom prst="rect">
            <a:avLst/>
          </a:prstGeom>
          <a:noFill/>
          <a:ln w="9525">
            <a:noFill/>
            <a:miter lim="800000"/>
            <a:headEnd/>
            <a:tailEnd/>
          </a:ln>
        </p:spPr>
      </p:pic>
      <p:pic>
        <p:nvPicPr>
          <p:cNvPr id="58371" name="Picture 3" descr="filmi13-2"/>
          <p:cNvPicPr>
            <a:picLocks noChangeAspect="1" noChangeArrowheads="1"/>
          </p:cNvPicPr>
          <p:nvPr/>
        </p:nvPicPr>
        <p:blipFill>
          <a:blip r:embed="rId4" cstate="email"/>
          <a:srcRect/>
          <a:stretch>
            <a:fillRect/>
          </a:stretch>
        </p:blipFill>
        <p:spPr bwMode="auto">
          <a:xfrm>
            <a:off x="0" y="0"/>
            <a:ext cx="9906000" cy="6858000"/>
          </a:xfrm>
          <a:prstGeom prst="rect">
            <a:avLst/>
          </a:prstGeom>
          <a:noFill/>
          <a:ln w="9525">
            <a:noFill/>
            <a:miter lim="800000"/>
            <a:headEnd/>
            <a:tailEnd/>
          </a:ln>
        </p:spPr>
      </p:pic>
      <p:pic>
        <p:nvPicPr>
          <p:cNvPr id="58372" name="Picture 48" descr="C:\Users\cboschetto\Desktop\Imagen1.jpg"/>
          <p:cNvPicPr>
            <a:picLocks noChangeAspect="1" noChangeArrowheads="1"/>
          </p:cNvPicPr>
          <p:nvPr/>
        </p:nvPicPr>
        <p:blipFill>
          <a:blip r:embed="rId5" cstate="email"/>
          <a:srcRect/>
          <a:stretch>
            <a:fillRect/>
          </a:stretch>
        </p:blipFill>
        <p:spPr bwMode="auto">
          <a:xfrm>
            <a:off x="0" y="-30163"/>
            <a:ext cx="9906000" cy="6888163"/>
          </a:xfrm>
          <a:prstGeom prst="rect">
            <a:avLst/>
          </a:prstGeom>
          <a:noFill/>
          <a:ln w="9525">
            <a:noFill/>
            <a:miter lim="800000"/>
            <a:headEnd/>
            <a:tailEnd/>
          </a:ln>
        </p:spPr>
      </p:pic>
      <p:sp>
        <p:nvSpPr>
          <p:cNvPr id="9" name="8 Rectángulo"/>
          <p:cNvSpPr/>
          <p:nvPr/>
        </p:nvSpPr>
        <p:spPr>
          <a:xfrm>
            <a:off x="1496616" y="1124744"/>
            <a:ext cx="6912768" cy="792088"/>
          </a:xfrm>
          <a:prstGeom prst="rect">
            <a:avLst/>
          </a:prstGeom>
          <a:solidFill>
            <a:srgbClr val="00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CuadroTexto"/>
          <p:cNvSpPr txBox="1"/>
          <p:nvPr/>
        </p:nvSpPr>
        <p:spPr>
          <a:xfrm>
            <a:off x="2288704" y="1268760"/>
            <a:ext cx="6264696" cy="523220"/>
          </a:xfrm>
          <a:prstGeom prst="rect">
            <a:avLst/>
          </a:prstGeom>
          <a:noFill/>
        </p:spPr>
        <p:txBody>
          <a:bodyPr wrap="square" rtlCol="0">
            <a:spAutoFit/>
          </a:bodyPr>
          <a:lstStyle/>
          <a:p>
            <a:pPr algn="ctr"/>
            <a:r>
              <a:rPr lang="es-AR" sz="2800" dirty="0" smtClean="0">
                <a:solidFill>
                  <a:schemeClr val="bg1"/>
                </a:solidFill>
                <a:latin typeface="Arial Black" pitchFamily="34" charset="0"/>
              </a:rPr>
              <a:t>EDUCACIÓN COOPERATIVA</a:t>
            </a:r>
            <a:endParaRPr lang="es-ES" sz="2800" dirty="0">
              <a:solidFill>
                <a:schemeClr val="bg1"/>
              </a:solidFill>
              <a:latin typeface="Arial Black" pitchFamily="34" charset="0"/>
            </a:endParaRPr>
          </a:p>
        </p:txBody>
      </p:sp>
      <p:sp>
        <p:nvSpPr>
          <p:cNvPr id="12" name="11 CuadroTexto"/>
          <p:cNvSpPr txBox="1"/>
          <p:nvPr/>
        </p:nvSpPr>
        <p:spPr>
          <a:xfrm>
            <a:off x="344488" y="2420888"/>
            <a:ext cx="9217024" cy="4185761"/>
          </a:xfrm>
          <a:prstGeom prst="rect">
            <a:avLst/>
          </a:prstGeom>
          <a:noFill/>
        </p:spPr>
        <p:txBody>
          <a:bodyPr wrap="square" rtlCol="0">
            <a:spAutoFit/>
          </a:bodyPr>
          <a:lstStyle/>
          <a:p>
            <a:pPr algn="ctr"/>
            <a:r>
              <a:rPr lang="es-ES" sz="2200" dirty="0" smtClean="0">
                <a:solidFill>
                  <a:schemeClr val="bg1"/>
                </a:solidFill>
              </a:rPr>
              <a:t>EL PROGRAMA</a:t>
            </a:r>
          </a:p>
          <a:p>
            <a:pPr algn="ctr"/>
            <a:r>
              <a:rPr lang="es-ES" sz="2100" dirty="0" smtClean="0">
                <a:solidFill>
                  <a:schemeClr val="bg1"/>
                </a:solidFill>
              </a:rPr>
              <a:t> </a:t>
            </a:r>
          </a:p>
          <a:p>
            <a:pPr algn="ctr"/>
            <a:r>
              <a:rPr lang="es-ES" sz="2600" dirty="0" smtClean="0">
                <a:solidFill>
                  <a:schemeClr val="bg1"/>
                </a:solidFill>
              </a:rPr>
              <a:t>“ESCUELAS RURALES + COOPERATIVISMO” </a:t>
            </a:r>
          </a:p>
          <a:p>
            <a:pPr algn="ctr"/>
            <a:endParaRPr lang="es-ES" sz="2600" dirty="0" smtClean="0">
              <a:solidFill>
                <a:schemeClr val="bg1"/>
              </a:solidFill>
            </a:endParaRPr>
          </a:p>
          <a:p>
            <a:pPr algn="ctr"/>
            <a:r>
              <a:rPr lang="es-ES" sz="2200" dirty="0" smtClean="0">
                <a:solidFill>
                  <a:schemeClr val="bg1"/>
                </a:solidFill>
              </a:rPr>
              <a:t>TIENE COMO EJE CENTRAL FOMENTAR LA INTEGRACIÓN DE LOS VALORES COOPERATIVISTAS Y PRINCIPIOS DE AYUDA MUTUA, </a:t>
            </a:r>
          </a:p>
          <a:p>
            <a:pPr algn="ctr"/>
            <a:r>
              <a:rPr lang="es-ES" sz="2200" dirty="0" smtClean="0">
                <a:solidFill>
                  <a:schemeClr val="bg1"/>
                </a:solidFill>
              </a:rPr>
              <a:t>A TRAVÉS DE LA ENSEÑANZA Y TRANSMISIÓN DE LOS MISMOS </a:t>
            </a:r>
          </a:p>
          <a:p>
            <a:pPr algn="ctr"/>
            <a:r>
              <a:rPr lang="es-ES" sz="2200" dirty="0" smtClean="0">
                <a:solidFill>
                  <a:schemeClr val="bg1"/>
                </a:solidFill>
              </a:rPr>
              <a:t>POR PARTE DE DOCENTES GUÍAS, A  NIÑOS Y JÓVENES DE LOS ESTABLECIMIENTOS EDUCATIVOS RURALES DE LA ZONA.</a:t>
            </a:r>
          </a:p>
          <a:p>
            <a:pPr algn="ctr"/>
            <a:r>
              <a:rPr lang="es-AR" sz="2200" dirty="0" smtClean="0">
                <a:solidFill>
                  <a:schemeClr val="bg1"/>
                </a:solidFill>
              </a:rPr>
              <a:t>TAMBIÉN LOGRAR LA CONFORMACIÓN DE LA</a:t>
            </a:r>
          </a:p>
          <a:p>
            <a:pPr algn="ctr"/>
            <a:r>
              <a:rPr lang="es-AR" sz="2200" dirty="0" smtClean="0">
                <a:solidFill>
                  <a:schemeClr val="bg1"/>
                </a:solidFill>
              </a:rPr>
              <a:t> COOPERATIVA ESCOLAR EN CADA UNO DE ESOS COLEGIOS.</a:t>
            </a:r>
            <a:endParaRPr lang="es-ES" sz="2200" dirty="0" smtClean="0">
              <a:solidFill>
                <a:schemeClr val="bg1"/>
              </a:solidFill>
            </a:endParaRPr>
          </a:p>
          <a:p>
            <a:endParaRPr lang="es-ES" dirty="0"/>
          </a:p>
        </p:txBody>
      </p:sp>
      <p:pic>
        <p:nvPicPr>
          <p:cNvPr id="8" name="Picture 5" descr="tapa2"/>
          <p:cNvPicPr>
            <a:picLocks noChangeAspect="1" noChangeArrowheads="1"/>
          </p:cNvPicPr>
          <p:nvPr/>
        </p:nvPicPr>
        <p:blipFill>
          <a:blip r:embed="rId6" cstate="email">
            <a:clrChange>
              <a:clrFrom>
                <a:srgbClr val="004181"/>
              </a:clrFrom>
              <a:clrTo>
                <a:srgbClr val="004181">
                  <a:alpha val="0"/>
                </a:srgbClr>
              </a:clrTo>
            </a:clrChange>
          </a:blip>
          <a:srcRect l="13654" r="53635"/>
          <a:stretch>
            <a:fillRect/>
          </a:stretch>
        </p:blipFill>
        <p:spPr bwMode="auto">
          <a:xfrm>
            <a:off x="7145559" y="50329"/>
            <a:ext cx="2775993" cy="612000"/>
          </a:xfrm>
          <a:prstGeom prst="rect">
            <a:avLst/>
          </a:prstGeom>
          <a:noFill/>
          <a:ln>
            <a:noFill/>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descr="filmi13-1"/>
          <p:cNvPicPr>
            <a:picLocks noChangeAspect="1" noChangeArrowheads="1"/>
          </p:cNvPicPr>
          <p:nvPr/>
        </p:nvPicPr>
        <p:blipFill>
          <a:blip r:embed="rId2" cstate="email"/>
          <a:srcRect/>
          <a:stretch>
            <a:fillRect/>
          </a:stretch>
        </p:blipFill>
        <p:spPr bwMode="auto">
          <a:xfrm>
            <a:off x="0" y="0"/>
            <a:ext cx="9906000" cy="1412875"/>
          </a:xfrm>
          <a:prstGeom prst="rect">
            <a:avLst/>
          </a:prstGeom>
          <a:noFill/>
          <a:ln w="9525">
            <a:noFill/>
            <a:miter lim="800000"/>
            <a:headEnd/>
            <a:tailEnd/>
          </a:ln>
        </p:spPr>
      </p:pic>
      <p:pic>
        <p:nvPicPr>
          <p:cNvPr id="25603" name="Picture 3" descr="filmi13-2"/>
          <p:cNvPicPr>
            <a:picLocks noChangeAspect="1" noChangeArrowheads="1"/>
          </p:cNvPicPr>
          <p:nvPr/>
        </p:nvPicPr>
        <p:blipFill>
          <a:blip r:embed="rId3" cstate="email"/>
          <a:srcRect/>
          <a:stretch>
            <a:fillRect/>
          </a:stretch>
        </p:blipFill>
        <p:spPr bwMode="auto">
          <a:xfrm>
            <a:off x="0" y="0"/>
            <a:ext cx="9906000" cy="6858000"/>
          </a:xfrm>
          <a:prstGeom prst="rect">
            <a:avLst/>
          </a:prstGeom>
          <a:noFill/>
          <a:ln w="9525">
            <a:noFill/>
            <a:miter lim="800000"/>
            <a:headEnd/>
            <a:tailEnd/>
          </a:ln>
        </p:spPr>
      </p:pic>
      <p:pic>
        <p:nvPicPr>
          <p:cNvPr id="25606" name="Picture 6" descr="filmi19-1"/>
          <p:cNvPicPr>
            <a:picLocks noChangeAspect="1" noChangeArrowheads="1"/>
          </p:cNvPicPr>
          <p:nvPr/>
        </p:nvPicPr>
        <p:blipFill>
          <a:blip r:embed="rId4" cstate="email"/>
          <a:srcRect/>
          <a:stretch>
            <a:fillRect/>
          </a:stretch>
        </p:blipFill>
        <p:spPr bwMode="auto">
          <a:xfrm>
            <a:off x="0" y="0"/>
            <a:ext cx="9906000" cy="6858000"/>
          </a:xfrm>
          <a:prstGeom prst="rect">
            <a:avLst/>
          </a:prstGeom>
          <a:noFill/>
          <a:ln w="9525">
            <a:noFill/>
            <a:miter lim="800000"/>
            <a:headEnd/>
            <a:tailEnd/>
          </a:ln>
        </p:spPr>
      </p:pic>
      <p:pic>
        <p:nvPicPr>
          <p:cNvPr id="25607" name="Picture 7" descr="filmi19-2"/>
          <p:cNvPicPr>
            <a:picLocks noChangeAspect="1" noChangeArrowheads="1"/>
          </p:cNvPicPr>
          <p:nvPr/>
        </p:nvPicPr>
        <p:blipFill>
          <a:blip r:embed="rId5" cstate="email"/>
          <a:srcRect/>
          <a:stretch>
            <a:fillRect/>
          </a:stretch>
        </p:blipFill>
        <p:spPr bwMode="auto">
          <a:xfrm>
            <a:off x="0" y="0"/>
            <a:ext cx="9906000" cy="6858000"/>
          </a:xfrm>
          <a:prstGeom prst="rect">
            <a:avLst/>
          </a:prstGeom>
          <a:noFill/>
          <a:ln w="9525">
            <a:noFill/>
            <a:miter lim="800000"/>
            <a:headEnd/>
            <a:tailEnd/>
          </a:ln>
        </p:spPr>
      </p:pic>
      <p:pic>
        <p:nvPicPr>
          <p:cNvPr id="25608" name="Picture 8" descr="filmi19-3"/>
          <p:cNvPicPr>
            <a:picLocks noChangeAspect="1" noChangeArrowheads="1"/>
          </p:cNvPicPr>
          <p:nvPr/>
        </p:nvPicPr>
        <p:blipFill>
          <a:blip r:embed="rId6" cstate="email"/>
          <a:srcRect/>
          <a:stretch>
            <a:fillRect/>
          </a:stretch>
        </p:blipFill>
        <p:spPr bwMode="auto">
          <a:xfrm>
            <a:off x="0" y="0"/>
            <a:ext cx="9906000" cy="685800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wipe(up)">
                                      <p:cBhvr>
                                        <p:cTn id="7" dur="1000"/>
                                        <p:tgtEl>
                                          <p:spTgt spid="2560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5603"/>
                                        </p:tgtEl>
                                        <p:attrNameLst>
                                          <p:attrName>style.visibility</p:attrName>
                                        </p:attrNameLst>
                                      </p:cBhvr>
                                      <p:to>
                                        <p:strVal val="visible"/>
                                      </p:to>
                                    </p:set>
                                    <p:animEffect transition="in" filter="wipe(left)">
                                      <p:cBhvr>
                                        <p:cTn id="11" dur="1000"/>
                                        <p:tgtEl>
                                          <p:spTgt spid="2560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5606"/>
                                        </p:tgtEl>
                                        <p:attrNameLst>
                                          <p:attrName>style.visibility</p:attrName>
                                        </p:attrNameLst>
                                      </p:cBhvr>
                                      <p:to>
                                        <p:strVal val="visible"/>
                                      </p:to>
                                    </p:set>
                                    <p:animEffect transition="in" filter="fade">
                                      <p:cBhvr>
                                        <p:cTn id="15" dur="1000"/>
                                        <p:tgtEl>
                                          <p:spTgt spid="25606"/>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25607"/>
                                        </p:tgtEl>
                                        <p:attrNameLst>
                                          <p:attrName>style.visibility</p:attrName>
                                        </p:attrNameLst>
                                      </p:cBhvr>
                                      <p:to>
                                        <p:strVal val="visible"/>
                                      </p:to>
                                    </p:set>
                                    <p:animEffect transition="in" filter="wipe(up)">
                                      <p:cBhvr>
                                        <p:cTn id="19" dur="2000"/>
                                        <p:tgtEl>
                                          <p:spTgt spid="25607"/>
                                        </p:tgtEl>
                                      </p:cBhvr>
                                    </p:animEffect>
                                  </p:childTnLst>
                                </p:cTn>
                              </p:par>
                            </p:childTnLst>
                          </p:cTn>
                        </p:par>
                        <p:par>
                          <p:cTn id="20" fill="hold">
                            <p:stCondLst>
                              <p:cond delay="5000"/>
                            </p:stCondLst>
                            <p:childTnLst>
                              <p:par>
                                <p:cTn id="21" presetID="22" presetClass="entr" presetSubtype="8" fill="hold" nodeType="afterEffect">
                                  <p:stCondLst>
                                    <p:cond delay="0"/>
                                  </p:stCondLst>
                                  <p:childTnLst>
                                    <p:set>
                                      <p:cBhvr>
                                        <p:cTn id="22" dur="1" fill="hold">
                                          <p:stCondLst>
                                            <p:cond delay="0"/>
                                          </p:stCondLst>
                                        </p:cTn>
                                        <p:tgtEl>
                                          <p:spTgt spid="25608"/>
                                        </p:tgtEl>
                                        <p:attrNameLst>
                                          <p:attrName>style.visibility</p:attrName>
                                        </p:attrNameLst>
                                      </p:cBhvr>
                                      <p:to>
                                        <p:strVal val="visible"/>
                                      </p:to>
                                    </p:set>
                                    <p:animEffect transition="in" filter="wipe(left)">
                                      <p:cBhvr>
                                        <p:cTn id="23" dur="1000"/>
                                        <p:tgtEl>
                                          <p:spTgt spid="25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descr="filmi13-1"/>
          <p:cNvPicPr>
            <a:picLocks noChangeAspect="1" noChangeArrowheads="1"/>
          </p:cNvPicPr>
          <p:nvPr/>
        </p:nvPicPr>
        <p:blipFill>
          <a:blip r:embed="rId2" cstate="email"/>
          <a:srcRect/>
          <a:stretch>
            <a:fillRect/>
          </a:stretch>
        </p:blipFill>
        <p:spPr bwMode="auto">
          <a:xfrm>
            <a:off x="0" y="0"/>
            <a:ext cx="9906000" cy="1412875"/>
          </a:xfrm>
          <a:prstGeom prst="rect">
            <a:avLst/>
          </a:prstGeom>
          <a:noFill/>
          <a:ln w="9525">
            <a:noFill/>
            <a:miter lim="800000"/>
            <a:headEnd/>
            <a:tailEnd/>
          </a:ln>
        </p:spPr>
      </p:pic>
      <p:pic>
        <p:nvPicPr>
          <p:cNvPr id="26627" name="Picture 3" descr="filmi13-2"/>
          <p:cNvPicPr>
            <a:picLocks noChangeAspect="1" noChangeArrowheads="1"/>
          </p:cNvPicPr>
          <p:nvPr/>
        </p:nvPicPr>
        <p:blipFill>
          <a:blip r:embed="rId3" cstate="email"/>
          <a:srcRect/>
          <a:stretch>
            <a:fillRect/>
          </a:stretch>
        </p:blipFill>
        <p:spPr bwMode="auto">
          <a:xfrm>
            <a:off x="0" y="0"/>
            <a:ext cx="9906000" cy="6858000"/>
          </a:xfrm>
          <a:prstGeom prst="rect">
            <a:avLst/>
          </a:prstGeom>
          <a:noFill/>
          <a:ln w="9525">
            <a:noFill/>
            <a:miter lim="800000"/>
            <a:headEnd/>
            <a:tailEnd/>
          </a:ln>
        </p:spPr>
      </p:pic>
      <p:pic>
        <p:nvPicPr>
          <p:cNvPr id="26631" name="Picture 7" descr="filmi20-1"/>
          <p:cNvPicPr>
            <a:picLocks noChangeAspect="1" noChangeArrowheads="1"/>
          </p:cNvPicPr>
          <p:nvPr/>
        </p:nvPicPr>
        <p:blipFill>
          <a:blip r:embed="rId4" cstate="email"/>
          <a:srcRect/>
          <a:stretch>
            <a:fillRect/>
          </a:stretch>
        </p:blipFill>
        <p:spPr bwMode="auto">
          <a:xfrm>
            <a:off x="0" y="0"/>
            <a:ext cx="9906000" cy="6858000"/>
          </a:xfrm>
          <a:prstGeom prst="rect">
            <a:avLst/>
          </a:prstGeom>
          <a:noFill/>
          <a:ln w="9525">
            <a:noFill/>
            <a:miter lim="800000"/>
            <a:headEnd/>
            <a:tailEnd/>
          </a:ln>
        </p:spPr>
      </p:pic>
      <p:pic>
        <p:nvPicPr>
          <p:cNvPr id="56321" name="Picture 1" descr="C:\Users\cboschetto\Desktop\Imagen1.jpg"/>
          <p:cNvPicPr>
            <a:picLocks noChangeAspect="1" noChangeArrowheads="1"/>
          </p:cNvPicPr>
          <p:nvPr/>
        </p:nvPicPr>
        <p:blipFill>
          <a:blip r:embed="rId5" cstate="email"/>
          <a:srcRect/>
          <a:stretch>
            <a:fillRect/>
          </a:stretch>
        </p:blipFill>
        <p:spPr bwMode="auto">
          <a:xfrm>
            <a:off x="-9525" y="-9525"/>
            <a:ext cx="9925050" cy="6877050"/>
          </a:xfrm>
          <a:prstGeom prst="rect">
            <a:avLst/>
          </a:prstGeom>
          <a:noFill/>
        </p:spPr>
      </p:pic>
      <p:graphicFrame>
        <p:nvGraphicFramePr>
          <p:cNvPr id="7" name="6 Tabla"/>
          <p:cNvGraphicFramePr>
            <a:graphicFrameLocks noGrp="1"/>
          </p:cNvGraphicFramePr>
          <p:nvPr/>
        </p:nvGraphicFramePr>
        <p:xfrm>
          <a:off x="416497" y="2420888"/>
          <a:ext cx="9073007" cy="3742630"/>
        </p:xfrm>
        <a:graphic>
          <a:graphicData uri="http://schemas.openxmlformats.org/drawingml/2006/table">
            <a:tbl>
              <a:tblPr firstRow="1" bandRow="1">
                <a:tableStyleId>{5C22544A-7EE6-4342-B048-85BDC9FD1C3A}</a:tableStyleId>
              </a:tblPr>
              <a:tblGrid>
                <a:gridCol w="2088231"/>
                <a:gridCol w="1008112"/>
                <a:gridCol w="1587104"/>
                <a:gridCol w="1390398"/>
                <a:gridCol w="1775026"/>
                <a:gridCol w="1224136"/>
              </a:tblGrid>
              <a:tr h="633670">
                <a:tc>
                  <a:txBody>
                    <a:bodyPr/>
                    <a:lstStyle/>
                    <a:p>
                      <a:pPr algn="ctr"/>
                      <a:r>
                        <a:rPr lang="es-ES" dirty="0" smtClean="0">
                          <a:latin typeface="Arial Narrow" pitchFamily="34" charset="0"/>
                        </a:rPr>
                        <a:t>PLAN DE ESTUDIOS</a:t>
                      </a:r>
                      <a:endParaRPr lang="es-ES"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33"/>
                    </a:solidFill>
                  </a:tcPr>
                </a:tc>
                <a:tc>
                  <a:txBody>
                    <a:bodyPr/>
                    <a:lstStyle/>
                    <a:p>
                      <a:pPr algn="ctr"/>
                      <a:r>
                        <a:rPr lang="es-ES" b="1" dirty="0" smtClean="0">
                          <a:solidFill>
                            <a:schemeClr val="tx1"/>
                          </a:solidFill>
                          <a:latin typeface="Arial Narrow" pitchFamily="34" charset="0"/>
                        </a:rPr>
                        <a:t>Duración</a:t>
                      </a:r>
                      <a:endParaRPr lang="es-ES" b="1"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s-ES" b="1" dirty="0" smtClean="0">
                          <a:solidFill>
                            <a:schemeClr val="tx1"/>
                          </a:solidFill>
                          <a:latin typeface="Arial Narrow" pitchFamily="34" charset="0"/>
                        </a:rPr>
                        <a:t>Título Terciario</a:t>
                      </a:r>
                      <a:endParaRPr lang="es-ES" b="1"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s-ES" b="1" dirty="0" err="1" smtClean="0">
                          <a:solidFill>
                            <a:schemeClr val="tx1"/>
                          </a:solidFill>
                          <a:latin typeface="Arial Narrow" pitchFamily="34" charset="0"/>
                        </a:rPr>
                        <a:t>Artic</a:t>
                      </a:r>
                      <a:r>
                        <a:rPr lang="es-ES" b="1" dirty="0" smtClean="0">
                          <a:solidFill>
                            <a:schemeClr val="tx1"/>
                          </a:solidFill>
                          <a:latin typeface="Arial Narrow" pitchFamily="34" charset="0"/>
                        </a:rPr>
                        <a:t>.</a:t>
                      </a:r>
                      <a:r>
                        <a:rPr lang="es-ES" b="1" baseline="0" dirty="0" smtClean="0">
                          <a:solidFill>
                            <a:schemeClr val="tx1"/>
                          </a:solidFill>
                          <a:latin typeface="Arial Narrow" pitchFamily="34" charset="0"/>
                        </a:rPr>
                        <a:t> Universitaria</a:t>
                      </a:r>
                      <a:endParaRPr lang="es-ES" b="1"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s-ES" b="1" dirty="0" smtClean="0">
                          <a:solidFill>
                            <a:schemeClr val="tx1"/>
                          </a:solidFill>
                          <a:latin typeface="Arial Narrow" pitchFamily="34" charset="0"/>
                        </a:rPr>
                        <a:t>Título de Grado</a:t>
                      </a:r>
                      <a:endParaRPr lang="es-ES" b="1"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s-ES" b="1" dirty="0" err="1" smtClean="0">
                          <a:solidFill>
                            <a:schemeClr val="tx1"/>
                          </a:solidFill>
                          <a:latin typeface="Arial Narrow" pitchFamily="34" charset="0"/>
                        </a:rPr>
                        <a:t>Cant</a:t>
                      </a:r>
                      <a:r>
                        <a:rPr lang="es-ES" b="1" dirty="0" smtClean="0">
                          <a:solidFill>
                            <a:schemeClr val="tx1"/>
                          </a:solidFill>
                          <a:latin typeface="Arial Narrow" pitchFamily="34" charset="0"/>
                        </a:rPr>
                        <a:t>. De Alumnos</a:t>
                      </a:r>
                      <a:endParaRPr lang="es-ES" b="1" dirty="0">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r>
              <a:tr h="584056">
                <a:tc>
                  <a:txBody>
                    <a:bodyPr/>
                    <a:lstStyle/>
                    <a:p>
                      <a:pPr algn="ctr"/>
                      <a:r>
                        <a:rPr lang="es-ES" b="1" dirty="0" smtClean="0">
                          <a:latin typeface="Arial Narrow" pitchFamily="34" charset="0"/>
                        </a:rPr>
                        <a:t>Analista de Sistemas</a:t>
                      </a:r>
                      <a:endParaRPr lang="es-ES" b="1"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s-ES" dirty="0" smtClean="0">
                          <a:latin typeface="Arial Narrow" pitchFamily="34" charset="0"/>
                        </a:rPr>
                        <a:t>4 años</a:t>
                      </a:r>
                      <a:endParaRPr lang="es-ES"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dirty="0" smtClean="0">
                          <a:latin typeface="Arial Narrow" pitchFamily="34" charset="0"/>
                        </a:rPr>
                        <a:t>Analista de Sistemas</a:t>
                      </a:r>
                      <a:endParaRPr lang="es-ES"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dirty="0" smtClean="0">
                          <a:latin typeface="Arial Narrow" pitchFamily="34" charset="0"/>
                        </a:rPr>
                        <a:t>UCSE</a:t>
                      </a:r>
                      <a:endParaRPr lang="es-ES"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dirty="0" smtClean="0">
                          <a:latin typeface="Arial Narrow" pitchFamily="34" charset="0"/>
                        </a:rPr>
                        <a:t>Ingeniero en Computación</a:t>
                      </a:r>
                      <a:endParaRPr lang="es-ES"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dirty="0" smtClean="0">
                          <a:latin typeface="Arial Narrow" pitchFamily="34" charset="0"/>
                        </a:rPr>
                        <a:t>53</a:t>
                      </a:r>
                      <a:endParaRPr lang="es-ES"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33670">
                <a:tc>
                  <a:txBody>
                    <a:bodyPr/>
                    <a:lstStyle/>
                    <a:p>
                      <a:pPr algn="ctr"/>
                      <a:r>
                        <a:rPr lang="es-ES" b="1" dirty="0" smtClean="0">
                          <a:latin typeface="Arial Narrow" pitchFamily="34" charset="0"/>
                        </a:rPr>
                        <a:t>Analista</a:t>
                      </a:r>
                      <a:r>
                        <a:rPr lang="es-ES" b="1" baseline="0" dirty="0" smtClean="0">
                          <a:latin typeface="Arial Narrow" pitchFamily="34" charset="0"/>
                        </a:rPr>
                        <a:t> en Contabilidad y Gestión</a:t>
                      </a:r>
                      <a:endParaRPr lang="es-ES" b="1"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s-ES" dirty="0" smtClean="0">
                          <a:latin typeface="Arial Narrow" pitchFamily="34" charset="0"/>
                        </a:rPr>
                        <a:t>3 años</a:t>
                      </a:r>
                      <a:endParaRPr lang="es-ES"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dirty="0" smtClean="0">
                          <a:latin typeface="Arial Narrow" pitchFamily="34" charset="0"/>
                        </a:rPr>
                        <a:t>Analista</a:t>
                      </a:r>
                      <a:r>
                        <a:rPr lang="es-ES" baseline="0" dirty="0" smtClean="0">
                          <a:latin typeface="Arial Narrow" pitchFamily="34" charset="0"/>
                        </a:rPr>
                        <a:t> en Contabilidad y Gestión</a:t>
                      </a:r>
                      <a:endParaRPr lang="es-ES"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dirty="0" smtClean="0">
                          <a:latin typeface="Arial Narrow" pitchFamily="34" charset="0"/>
                        </a:rPr>
                        <a:t>UCSE</a:t>
                      </a:r>
                      <a:endParaRPr lang="es-ES"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dirty="0" smtClean="0">
                          <a:latin typeface="Arial Narrow" pitchFamily="34" charset="0"/>
                        </a:rPr>
                        <a:t>Contador Público</a:t>
                      </a:r>
                      <a:endParaRPr lang="es-ES"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dirty="0" smtClean="0">
                          <a:latin typeface="Arial Narrow" pitchFamily="34" charset="0"/>
                        </a:rPr>
                        <a:t>70</a:t>
                      </a:r>
                      <a:endParaRPr lang="es-ES"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33670">
                <a:tc>
                  <a:txBody>
                    <a:bodyPr/>
                    <a:lstStyle/>
                    <a:p>
                      <a:pPr algn="ctr"/>
                      <a:r>
                        <a:rPr lang="es-ES" b="1" dirty="0" smtClean="0">
                          <a:latin typeface="Arial Narrow" pitchFamily="34" charset="0"/>
                        </a:rPr>
                        <a:t>Gestión de </a:t>
                      </a:r>
                      <a:r>
                        <a:rPr lang="es-ES" b="1" dirty="0" err="1" smtClean="0">
                          <a:latin typeface="Arial Narrow" pitchFamily="34" charset="0"/>
                        </a:rPr>
                        <a:t>Coop</a:t>
                      </a:r>
                      <a:r>
                        <a:rPr lang="es-ES" b="1" dirty="0" smtClean="0">
                          <a:latin typeface="Arial Narrow" pitchFamily="34" charset="0"/>
                        </a:rPr>
                        <a:t>. y Mutuales</a:t>
                      </a:r>
                      <a:endParaRPr lang="es-ES" b="1"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s-ES" dirty="0" smtClean="0">
                          <a:latin typeface="Arial Narrow" pitchFamily="34" charset="0"/>
                        </a:rPr>
                        <a:t>3 años </a:t>
                      </a:r>
                      <a:endParaRPr lang="es-ES"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dirty="0" smtClean="0">
                          <a:latin typeface="Arial Narrow" pitchFamily="34" charset="0"/>
                        </a:rPr>
                        <a:t>Gestión de </a:t>
                      </a:r>
                      <a:r>
                        <a:rPr lang="es-ES" dirty="0" err="1" smtClean="0">
                          <a:latin typeface="Arial Narrow" pitchFamily="34" charset="0"/>
                        </a:rPr>
                        <a:t>Coop</a:t>
                      </a:r>
                      <a:r>
                        <a:rPr lang="es-ES" dirty="0" smtClean="0">
                          <a:latin typeface="Arial Narrow" pitchFamily="34" charset="0"/>
                        </a:rPr>
                        <a:t>. y Mutuales</a:t>
                      </a:r>
                      <a:endParaRPr lang="es-ES"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dirty="0" smtClean="0">
                          <a:latin typeface="Arial Narrow" pitchFamily="34" charset="0"/>
                        </a:rPr>
                        <a:t>UCSE</a:t>
                      </a:r>
                      <a:endParaRPr lang="es-ES"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dirty="0" smtClean="0">
                          <a:latin typeface="Arial Narrow" pitchFamily="34" charset="0"/>
                        </a:rPr>
                        <a:t>Licenciado</a:t>
                      </a:r>
                      <a:r>
                        <a:rPr lang="es-ES" baseline="0" dirty="0" smtClean="0">
                          <a:latin typeface="Arial Narrow" pitchFamily="34" charset="0"/>
                        </a:rPr>
                        <a:t> en Gestión de </a:t>
                      </a:r>
                      <a:r>
                        <a:rPr lang="es-ES" baseline="0" dirty="0" err="1" smtClean="0">
                          <a:latin typeface="Arial Narrow" pitchFamily="34" charset="0"/>
                        </a:rPr>
                        <a:t>Coop</a:t>
                      </a:r>
                      <a:r>
                        <a:rPr lang="es-ES" baseline="0" dirty="0" smtClean="0">
                          <a:latin typeface="Arial Narrow" pitchFamily="34" charset="0"/>
                        </a:rPr>
                        <a:t>. y Mutuales</a:t>
                      </a:r>
                      <a:endParaRPr lang="es-ES"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dirty="0" smtClean="0">
                          <a:latin typeface="Arial Narrow" pitchFamily="34" charset="0"/>
                        </a:rPr>
                        <a:t>59</a:t>
                      </a:r>
                      <a:endParaRPr lang="es-ES"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33670">
                <a:tc>
                  <a:txBody>
                    <a:bodyPr/>
                    <a:lstStyle/>
                    <a:p>
                      <a:pPr algn="ctr"/>
                      <a:r>
                        <a:rPr lang="es-ES" b="1" dirty="0" smtClean="0">
                          <a:latin typeface="Arial Narrow" pitchFamily="34" charset="0"/>
                        </a:rPr>
                        <a:t>Nivel Medio</a:t>
                      </a:r>
                      <a:endParaRPr lang="es-ES" b="1"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s-ES"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dirty="0" smtClean="0">
                          <a:latin typeface="Arial Narrow" pitchFamily="34" charset="0"/>
                        </a:rPr>
                        <a:t>Nivel Medio</a:t>
                      </a:r>
                      <a:endParaRPr lang="es-ES"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s-ES">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s-ES"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dirty="0" smtClean="0">
                          <a:latin typeface="Arial Narrow" pitchFamily="34" charset="0"/>
                        </a:rPr>
                        <a:t>167</a:t>
                      </a:r>
                      <a:endParaRPr lang="es-ES"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wipe(up)">
                                      <p:cBhvr>
                                        <p:cTn id="7" dur="1000"/>
                                        <p:tgtEl>
                                          <p:spTgt spid="2662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6627"/>
                                        </p:tgtEl>
                                        <p:attrNameLst>
                                          <p:attrName>style.visibility</p:attrName>
                                        </p:attrNameLst>
                                      </p:cBhvr>
                                      <p:to>
                                        <p:strVal val="visible"/>
                                      </p:to>
                                    </p:set>
                                    <p:animEffect transition="in" filter="wipe(left)">
                                      <p:cBhvr>
                                        <p:cTn id="11" dur="500"/>
                                        <p:tgtEl>
                                          <p:spTgt spid="2662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6631"/>
                                        </p:tgtEl>
                                        <p:attrNameLst>
                                          <p:attrName>style.visibility</p:attrName>
                                        </p:attrNameLst>
                                      </p:cBhvr>
                                      <p:to>
                                        <p:strVal val="visible"/>
                                      </p:to>
                                    </p:set>
                                    <p:animEffect transition="in" filter="fade">
                                      <p:cBhvr>
                                        <p:cTn id="15" dur="1000"/>
                                        <p:tgtEl>
                                          <p:spTgt spid="26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descr="filmi13-1"/>
          <p:cNvPicPr>
            <a:picLocks noChangeAspect="1" noChangeArrowheads="1"/>
          </p:cNvPicPr>
          <p:nvPr/>
        </p:nvPicPr>
        <p:blipFill>
          <a:blip r:embed="rId2" cstate="email"/>
          <a:srcRect/>
          <a:stretch>
            <a:fillRect/>
          </a:stretch>
        </p:blipFill>
        <p:spPr bwMode="auto">
          <a:xfrm>
            <a:off x="0" y="0"/>
            <a:ext cx="9906000" cy="1412875"/>
          </a:xfrm>
          <a:prstGeom prst="rect">
            <a:avLst/>
          </a:prstGeom>
          <a:noFill/>
          <a:ln w="9525">
            <a:noFill/>
            <a:miter lim="800000"/>
            <a:headEnd/>
            <a:tailEnd/>
          </a:ln>
        </p:spPr>
      </p:pic>
      <p:pic>
        <p:nvPicPr>
          <p:cNvPr id="27651" name="Picture 3" descr="filmi13-2"/>
          <p:cNvPicPr>
            <a:picLocks noChangeAspect="1" noChangeArrowheads="1"/>
          </p:cNvPicPr>
          <p:nvPr/>
        </p:nvPicPr>
        <p:blipFill>
          <a:blip r:embed="rId3" cstate="email"/>
          <a:srcRect/>
          <a:stretch>
            <a:fillRect/>
          </a:stretch>
        </p:blipFill>
        <p:spPr bwMode="auto">
          <a:xfrm>
            <a:off x="0" y="0"/>
            <a:ext cx="9906000" cy="6858000"/>
          </a:xfrm>
          <a:prstGeom prst="rect">
            <a:avLst/>
          </a:prstGeom>
          <a:noFill/>
          <a:ln w="9525">
            <a:noFill/>
            <a:miter lim="800000"/>
            <a:headEnd/>
            <a:tailEnd/>
          </a:ln>
        </p:spPr>
      </p:pic>
      <p:pic>
        <p:nvPicPr>
          <p:cNvPr id="27654" name="Picture 6" descr="filmi21-1"/>
          <p:cNvPicPr>
            <a:picLocks noChangeAspect="1" noChangeArrowheads="1"/>
          </p:cNvPicPr>
          <p:nvPr/>
        </p:nvPicPr>
        <p:blipFill>
          <a:blip r:embed="rId4" cstate="email"/>
          <a:srcRect/>
          <a:stretch>
            <a:fillRect/>
          </a:stretch>
        </p:blipFill>
        <p:spPr bwMode="auto">
          <a:xfrm>
            <a:off x="0" y="0"/>
            <a:ext cx="9906000" cy="6858000"/>
          </a:xfrm>
          <a:prstGeom prst="rect">
            <a:avLst/>
          </a:prstGeom>
          <a:noFill/>
          <a:ln w="9525">
            <a:noFill/>
            <a:miter lim="800000"/>
            <a:headEnd/>
            <a:tailEnd/>
          </a:ln>
        </p:spPr>
      </p:pic>
      <p:pic>
        <p:nvPicPr>
          <p:cNvPr id="61445" name="Picture 7" descr="C:\Users\cboschetto\Desktop\Imagen1.jpg"/>
          <p:cNvPicPr>
            <a:picLocks noChangeAspect="1" noChangeArrowheads="1"/>
          </p:cNvPicPr>
          <p:nvPr/>
        </p:nvPicPr>
        <p:blipFill>
          <a:blip r:embed="rId5" cstate="email"/>
          <a:srcRect/>
          <a:stretch>
            <a:fillRect/>
          </a:stretch>
        </p:blipFill>
        <p:spPr bwMode="auto">
          <a:xfrm>
            <a:off x="-7938" y="-6350"/>
            <a:ext cx="9923463" cy="6870700"/>
          </a:xfrm>
          <a:prstGeom prst="rect">
            <a:avLst/>
          </a:prstGeom>
          <a:noFill/>
          <a:ln w="9525">
            <a:noFill/>
            <a:miter lim="800000"/>
            <a:headEnd/>
            <a:tailEnd/>
          </a:ln>
        </p:spPr>
      </p:pic>
      <p:sp>
        <p:nvSpPr>
          <p:cNvPr id="9" name="8 CuadroTexto"/>
          <p:cNvSpPr txBox="1"/>
          <p:nvPr/>
        </p:nvSpPr>
        <p:spPr>
          <a:xfrm>
            <a:off x="488950" y="2492375"/>
            <a:ext cx="6119813" cy="3816429"/>
          </a:xfrm>
          <a:prstGeom prst="rect">
            <a:avLst/>
          </a:prstGeom>
          <a:noFill/>
        </p:spPr>
        <p:txBody>
          <a:bodyPr>
            <a:spAutoFit/>
          </a:bodyPr>
          <a:lstStyle/>
          <a:p>
            <a:pPr algn="just">
              <a:defRPr/>
            </a:pPr>
            <a:r>
              <a:rPr lang="es-AR" sz="2200" b="1" dirty="0">
                <a:solidFill>
                  <a:schemeClr val="tx1">
                    <a:lumMod val="85000"/>
                    <a:lumOff val="15000"/>
                  </a:schemeClr>
                </a:solidFill>
                <a:latin typeface="Arial Narrow" pitchFamily="34" charset="0"/>
              </a:rPr>
              <a:t>Tecnicatura de 3 años de duración, con plan de estudios aprobados con carácter definitivo por Resolución Ministerial N° 004/2003 , orientada a la Capacitación de alumnos que egresen en condiciones de formar y gestionar la empresa .</a:t>
            </a:r>
          </a:p>
          <a:p>
            <a:pPr algn="just">
              <a:defRPr/>
            </a:pPr>
            <a:endParaRPr lang="es-AR" sz="2200" b="1" dirty="0">
              <a:solidFill>
                <a:schemeClr val="tx1">
                  <a:lumMod val="85000"/>
                  <a:lumOff val="15000"/>
                </a:schemeClr>
              </a:solidFill>
              <a:latin typeface="Arial Narrow" pitchFamily="34" charset="0"/>
            </a:endParaRPr>
          </a:p>
          <a:p>
            <a:pPr algn="just">
              <a:defRPr/>
            </a:pPr>
            <a:r>
              <a:rPr lang="es-AR" sz="2200" b="1" dirty="0">
                <a:solidFill>
                  <a:schemeClr val="tx1">
                    <a:lumMod val="85000"/>
                    <a:lumOff val="15000"/>
                  </a:schemeClr>
                </a:solidFill>
                <a:latin typeface="Arial Narrow" pitchFamily="34" charset="0"/>
              </a:rPr>
              <a:t>Articulación con la Universidad Católica de Santiago del Estero (UCSE), Departamento Académico Rafaela (DAR), para la obtención de la Licenciatura en </a:t>
            </a:r>
            <a:r>
              <a:rPr lang="es-AR" sz="2200" b="1" dirty="0" smtClean="0">
                <a:solidFill>
                  <a:schemeClr val="tx1">
                    <a:lumMod val="85000"/>
                    <a:lumOff val="15000"/>
                  </a:schemeClr>
                </a:solidFill>
                <a:latin typeface="Arial Narrow" pitchFamily="34" charset="0"/>
              </a:rPr>
              <a:t>Gestión de Cooperativas y Mutuales. </a:t>
            </a:r>
            <a:r>
              <a:rPr lang="es-AR" sz="2200" b="1" dirty="0">
                <a:solidFill>
                  <a:schemeClr val="tx1">
                    <a:lumMod val="85000"/>
                    <a:lumOff val="15000"/>
                  </a:schemeClr>
                </a:solidFill>
                <a:latin typeface="Arial Narrow" pitchFamily="34" charset="0"/>
              </a:rPr>
              <a:t>Ésta instancia requiere dos años más de estudio.  </a:t>
            </a:r>
            <a:endParaRPr lang="es-ES" sz="2200" b="1" dirty="0">
              <a:solidFill>
                <a:schemeClr val="tx1">
                  <a:lumMod val="85000"/>
                  <a:lumOff val="15000"/>
                </a:schemeClr>
              </a:solidFill>
              <a:latin typeface="Arial Narrow" pitchFamily="34"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wipe(up)">
                                      <p:cBhvr>
                                        <p:cTn id="7" dur="1000"/>
                                        <p:tgtEl>
                                          <p:spTgt spid="27650"/>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7651"/>
                                        </p:tgtEl>
                                        <p:attrNameLst>
                                          <p:attrName>style.visibility</p:attrName>
                                        </p:attrNameLst>
                                      </p:cBhvr>
                                      <p:to>
                                        <p:strVal val="visible"/>
                                      </p:to>
                                    </p:set>
                                    <p:animEffect transition="in" filter="wipe(left)">
                                      <p:cBhvr>
                                        <p:cTn id="11" dur="500"/>
                                        <p:tgtEl>
                                          <p:spTgt spid="27651"/>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7654"/>
                                        </p:tgtEl>
                                        <p:attrNameLst>
                                          <p:attrName>style.visibility</p:attrName>
                                        </p:attrNameLst>
                                      </p:cBhvr>
                                      <p:to>
                                        <p:strVal val="visible"/>
                                      </p:to>
                                    </p:set>
                                    <p:animEffect transition="in" filter="fade">
                                      <p:cBhvr>
                                        <p:cTn id="15" dur="10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descr="filmi13-1"/>
          <p:cNvPicPr>
            <a:picLocks noChangeAspect="1" noChangeArrowheads="1"/>
          </p:cNvPicPr>
          <p:nvPr/>
        </p:nvPicPr>
        <p:blipFill>
          <a:blip r:embed="rId3" cstate="email"/>
          <a:srcRect/>
          <a:stretch>
            <a:fillRect/>
          </a:stretch>
        </p:blipFill>
        <p:spPr bwMode="auto">
          <a:xfrm>
            <a:off x="0" y="0"/>
            <a:ext cx="9906000" cy="1412875"/>
          </a:xfrm>
          <a:prstGeom prst="rect">
            <a:avLst/>
          </a:prstGeom>
          <a:noFill/>
          <a:ln w="9525">
            <a:noFill/>
            <a:miter lim="800000"/>
            <a:headEnd/>
            <a:tailEnd/>
          </a:ln>
        </p:spPr>
      </p:pic>
      <p:pic>
        <p:nvPicPr>
          <p:cNvPr id="27651" name="Picture 3" descr="filmi13-2"/>
          <p:cNvPicPr>
            <a:picLocks noChangeAspect="1" noChangeArrowheads="1"/>
          </p:cNvPicPr>
          <p:nvPr/>
        </p:nvPicPr>
        <p:blipFill>
          <a:blip r:embed="rId4" cstate="email"/>
          <a:srcRect/>
          <a:stretch>
            <a:fillRect/>
          </a:stretch>
        </p:blipFill>
        <p:spPr bwMode="auto">
          <a:xfrm>
            <a:off x="0" y="0"/>
            <a:ext cx="9906000" cy="6858000"/>
          </a:xfrm>
          <a:prstGeom prst="rect">
            <a:avLst/>
          </a:prstGeom>
          <a:noFill/>
          <a:ln w="9525">
            <a:noFill/>
            <a:miter lim="800000"/>
            <a:headEnd/>
            <a:tailEnd/>
          </a:ln>
        </p:spPr>
      </p:pic>
      <p:pic>
        <p:nvPicPr>
          <p:cNvPr id="27654" name="Picture 6" descr="filmi21-1"/>
          <p:cNvPicPr>
            <a:picLocks noChangeAspect="1" noChangeArrowheads="1"/>
          </p:cNvPicPr>
          <p:nvPr/>
        </p:nvPicPr>
        <p:blipFill>
          <a:blip r:embed="rId5" cstate="email"/>
          <a:srcRect/>
          <a:stretch>
            <a:fillRect/>
          </a:stretch>
        </p:blipFill>
        <p:spPr bwMode="auto">
          <a:xfrm>
            <a:off x="0" y="0"/>
            <a:ext cx="9906000" cy="6858000"/>
          </a:xfrm>
          <a:prstGeom prst="rect">
            <a:avLst/>
          </a:prstGeom>
          <a:noFill/>
          <a:ln w="9525">
            <a:noFill/>
            <a:miter lim="800000"/>
            <a:headEnd/>
            <a:tailEnd/>
          </a:ln>
        </p:spPr>
      </p:pic>
      <p:pic>
        <p:nvPicPr>
          <p:cNvPr id="61445" name="Picture 7" descr="C:\Users\cboschetto\Desktop\Imagen1.jpg"/>
          <p:cNvPicPr>
            <a:picLocks noChangeAspect="1" noChangeArrowheads="1"/>
          </p:cNvPicPr>
          <p:nvPr/>
        </p:nvPicPr>
        <p:blipFill>
          <a:blip r:embed="rId6" cstate="email"/>
          <a:srcRect/>
          <a:stretch>
            <a:fillRect/>
          </a:stretch>
        </p:blipFill>
        <p:spPr bwMode="auto">
          <a:xfrm>
            <a:off x="-7938" y="-6350"/>
            <a:ext cx="9923463" cy="6870700"/>
          </a:xfrm>
          <a:prstGeom prst="rect">
            <a:avLst/>
          </a:prstGeom>
          <a:noFill/>
          <a:ln w="9525">
            <a:noFill/>
            <a:miter lim="800000"/>
            <a:headEnd/>
            <a:tailEnd/>
          </a:ln>
        </p:spPr>
      </p:pic>
      <p:sp>
        <p:nvSpPr>
          <p:cNvPr id="9" name="8 CuadroTexto"/>
          <p:cNvSpPr txBox="1"/>
          <p:nvPr/>
        </p:nvSpPr>
        <p:spPr>
          <a:xfrm>
            <a:off x="344488" y="2060848"/>
            <a:ext cx="6264696" cy="4708981"/>
          </a:xfrm>
          <a:prstGeom prst="rect">
            <a:avLst/>
          </a:prstGeom>
          <a:noFill/>
        </p:spPr>
        <p:txBody>
          <a:bodyPr wrap="square">
            <a:spAutoFit/>
          </a:bodyPr>
          <a:lstStyle/>
          <a:p>
            <a:pPr algn="just">
              <a:defRPr/>
            </a:pPr>
            <a:r>
              <a:rPr lang="es-AR" sz="2000" b="1" dirty="0" smtClean="0">
                <a:solidFill>
                  <a:schemeClr val="tx1">
                    <a:lumMod val="85000"/>
                    <a:lumOff val="15000"/>
                  </a:schemeClr>
                </a:solidFill>
                <a:latin typeface="Arial Narrow" pitchFamily="34" charset="0"/>
              </a:rPr>
              <a:t>La instrumentación de esta carrera se llevó adelante dentro del interés declarado en el ámbito nacional, mediante Decreto Nro. 1171/03 y el Decreto de la Provincia de Santa Fe N° 3888/03.</a:t>
            </a:r>
          </a:p>
          <a:p>
            <a:pPr algn="just">
              <a:defRPr/>
            </a:pPr>
            <a:endParaRPr lang="es-AR" sz="2000" b="1" dirty="0" smtClean="0">
              <a:solidFill>
                <a:schemeClr val="tx1">
                  <a:lumMod val="85000"/>
                  <a:lumOff val="15000"/>
                </a:schemeClr>
              </a:solidFill>
              <a:latin typeface="Arial Narrow" pitchFamily="34" charset="0"/>
            </a:endParaRPr>
          </a:p>
          <a:p>
            <a:pPr algn="just">
              <a:defRPr/>
            </a:pPr>
            <a:r>
              <a:rPr lang="es-AR" sz="2000" b="1" dirty="0" smtClean="0">
                <a:solidFill>
                  <a:schemeClr val="tx1">
                    <a:lumMod val="85000"/>
                    <a:lumOff val="15000"/>
                  </a:schemeClr>
                </a:solidFill>
                <a:latin typeface="Arial Narrow" pitchFamily="34" charset="0"/>
              </a:rPr>
              <a:t>Los aranceles de esta carrera se encuentran reducidos en un 75% debido al aporte específico que realizan cooperativas y mutuales para el sostenimiento de la misma.</a:t>
            </a:r>
          </a:p>
          <a:p>
            <a:pPr algn="just">
              <a:defRPr/>
            </a:pPr>
            <a:endParaRPr lang="es-AR" sz="2000" b="1" dirty="0" smtClean="0">
              <a:solidFill>
                <a:schemeClr val="tx1">
                  <a:lumMod val="85000"/>
                  <a:lumOff val="15000"/>
                </a:schemeClr>
              </a:solidFill>
              <a:latin typeface="Arial Narrow" pitchFamily="34" charset="0"/>
            </a:endParaRPr>
          </a:p>
          <a:p>
            <a:pPr algn="just">
              <a:defRPr/>
            </a:pPr>
            <a:r>
              <a:rPr lang="es-AR" sz="2000" b="1" dirty="0" smtClean="0">
                <a:solidFill>
                  <a:schemeClr val="tx1">
                    <a:lumMod val="85000"/>
                    <a:lumOff val="15000"/>
                  </a:schemeClr>
                </a:solidFill>
                <a:latin typeface="Arial Narrow" pitchFamily="34" charset="0"/>
              </a:rPr>
              <a:t>Además se otorgan becas a egresados de los colegios de nivel medio que han constituido Cooperativas Escolares.</a:t>
            </a:r>
          </a:p>
          <a:p>
            <a:pPr algn="just">
              <a:defRPr/>
            </a:pPr>
            <a:endParaRPr lang="es-AR" sz="2000" b="1" dirty="0" smtClean="0">
              <a:solidFill>
                <a:schemeClr val="tx1">
                  <a:lumMod val="85000"/>
                  <a:lumOff val="15000"/>
                </a:schemeClr>
              </a:solidFill>
              <a:latin typeface="Arial Narrow" pitchFamily="34" charset="0"/>
            </a:endParaRPr>
          </a:p>
          <a:p>
            <a:pPr algn="just">
              <a:defRPr/>
            </a:pPr>
            <a:r>
              <a:rPr lang="es-AR" sz="2000" b="1" dirty="0" smtClean="0">
                <a:solidFill>
                  <a:schemeClr val="tx1">
                    <a:lumMod val="85000"/>
                    <a:lumOff val="15000"/>
                  </a:schemeClr>
                </a:solidFill>
                <a:latin typeface="Arial Narrow" pitchFamily="34" charset="0"/>
              </a:rPr>
              <a:t>Permite llevar adelante la práctica de pasantías laborales dentro de las entidades cooperativas y mutuales de la ciudad.</a:t>
            </a:r>
            <a:endParaRPr lang="es-ES" sz="2000" b="1" dirty="0">
              <a:solidFill>
                <a:schemeClr val="tx1">
                  <a:lumMod val="85000"/>
                  <a:lumOff val="15000"/>
                </a:schemeClr>
              </a:solidFill>
              <a:latin typeface="Arial Narrow" pitchFamily="34"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wipe(up)">
                                      <p:cBhvr>
                                        <p:cTn id="7" dur="1000"/>
                                        <p:tgtEl>
                                          <p:spTgt spid="27650"/>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7651"/>
                                        </p:tgtEl>
                                        <p:attrNameLst>
                                          <p:attrName>style.visibility</p:attrName>
                                        </p:attrNameLst>
                                      </p:cBhvr>
                                      <p:to>
                                        <p:strVal val="visible"/>
                                      </p:to>
                                    </p:set>
                                    <p:animEffect transition="in" filter="wipe(left)">
                                      <p:cBhvr>
                                        <p:cTn id="11" dur="500"/>
                                        <p:tgtEl>
                                          <p:spTgt spid="27651"/>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7654"/>
                                        </p:tgtEl>
                                        <p:attrNameLst>
                                          <p:attrName>style.visibility</p:attrName>
                                        </p:attrNameLst>
                                      </p:cBhvr>
                                      <p:to>
                                        <p:strVal val="visible"/>
                                      </p:to>
                                    </p:set>
                                    <p:animEffect transition="in" filter="fade">
                                      <p:cBhvr>
                                        <p:cTn id="15" dur="10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ilmi13-1"/>
          <p:cNvPicPr>
            <a:picLocks noChangeAspect="1" noChangeArrowheads="1"/>
          </p:cNvPicPr>
          <p:nvPr/>
        </p:nvPicPr>
        <p:blipFill>
          <a:blip r:embed="rId2" cstate="email"/>
          <a:srcRect/>
          <a:stretch>
            <a:fillRect/>
          </a:stretch>
        </p:blipFill>
        <p:spPr bwMode="auto">
          <a:xfrm>
            <a:off x="0" y="0"/>
            <a:ext cx="9906000" cy="1412875"/>
          </a:xfrm>
          <a:prstGeom prst="rect">
            <a:avLst/>
          </a:prstGeom>
          <a:noFill/>
          <a:ln w="9525">
            <a:noFill/>
            <a:miter lim="800000"/>
            <a:headEnd/>
            <a:tailEnd/>
          </a:ln>
        </p:spPr>
      </p:pic>
      <p:pic>
        <p:nvPicPr>
          <p:cNvPr id="26627" name="Picture 3" descr="filmi13-2"/>
          <p:cNvPicPr>
            <a:picLocks noChangeAspect="1" noChangeArrowheads="1"/>
          </p:cNvPicPr>
          <p:nvPr/>
        </p:nvPicPr>
        <p:blipFill>
          <a:blip r:embed="rId3" cstate="email"/>
          <a:srcRect/>
          <a:stretch>
            <a:fillRect/>
          </a:stretch>
        </p:blipFill>
        <p:spPr bwMode="auto">
          <a:xfrm>
            <a:off x="0" y="0"/>
            <a:ext cx="9906000" cy="6858000"/>
          </a:xfrm>
          <a:prstGeom prst="rect">
            <a:avLst/>
          </a:prstGeom>
          <a:noFill/>
          <a:ln w="9525">
            <a:noFill/>
            <a:miter lim="800000"/>
            <a:headEnd/>
            <a:tailEnd/>
          </a:ln>
        </p:spPr>
      </p:pic>
      <p:pic>
        <p:nvPicPr>
          <p:cNvPr id="26631" name="Picture 7" descr="filmi20-1"/>
          <p:cNvPicPr>
            <a:picLocks noChangeAspect="1" noChangeArrowheads="1"/>
          </p:cNvPicPr>
          <p:nvPr/>
        </p:nvPicPr>
        <p:blipFill>
          <a:blip r:embed="rId4" cstate="email"/>
          <a:srcRect/>
          <a:stretch>
            <a:fillRect/>
          </a:stretch>
        </p:blipFill>
        <p:spPr bwMode="auto">
          <a:xfrm>
            <a:off x="0" y="0"/>
            <a:ext cx="9906000" cy="6858000"/>
          </a:xfrm>
          <a:prstGeom prst="rect">
            <a:avLst/>
          </a:prstGeom>
          <a:noFill/>
          <a:ln w="9525">
            <a:noFill/>
            <a:miter lim="800000"/>
            <a:headEnd/>
            <a:tailEnd/>
          </a:ln>
        </p:spPr>
      </p:pic>
      <p:pic>
        <p:nvPicPr>
          <p:cNvPr id="56321" name="Picture 1" descr="C:\Users\cboschetto\Desktop\Imagen1.jpg"/>
          <p:cNvPicPr>
            <a:picLocks noChangeAspect="1" noChangeArrowheads="1"/>
          </p:cNvPicPr>
          <p:nvPr/>
        </p:nvPicPr>
        <p:blipFill>
          <a:blip r:embed="rId5" cstate="email"/>
          <a:srcRect/>
          <a:stretch>
            <a:fillRect/>
          </a:stretch>
        </p:blipFill>
        <p:spPr bwMode="auto">
          <a:xfrm>
            <a:off x="-9525" y="-9525"/>
            <a:ext cx="9925050" cy="6877050"/>
          </a:xfrm>
          <a:prstGeom prst="rect">
            <a:avLst/>
          </a:prstGeom>
          <a:noFill/>
        </p:spPr>
      </p:pic>
      <p:sp>
        <p:nvSpPr>
          <p:cNvPr id="8" name="Rectangle 5"/>
          <p:cNvSpPr>
            <a:spLocks noChangeArrowheads="1"/>
          </p:cNvSpPr>
          <p:nvPr/>
        </p:nvSpPr>
        <p:spPr bwMode="auto">
          <a:xfrm>
            <a:off x="416496" y="1958141"/>
            <a:ext cx="8712968" cy="4832092"/>
          </a:xfrm>
          <a:prstGeom prst="rect">
            <a:avLst/>
          </a:prstGeom>
          <a:noFill/>
          <a:ln w="9525">
            <a:noFill/>
            <a:miter lim="800000"/>
            <a:headEnd/>
            <a:tailEnd/>
          </a:ln>
        </p:spPr>
        <p:txBody>
          <a:bodyPr wrap="square" anchor="ctr">
            <a:spAutoFit/>
          </a:bodyPr>
          <a:lstStyle/>
          <a:p>
            <a:pPr algn="just"/>
            <a:endParaRPr lang="es-ES" b="1" i="1" dirty="0">
              <a:solidFill>
                <a:schemeClr val="accent1"/>
              </a:solidFill>
            </a:endParaRPr>
          </a:p>
          <a:p>
            <a:pPr algn="just"/>
            <a:endParaRPr lang="es-ES" sz="2000" b="1" dirty="0">
              <a:solidFill>
                <a:schemeClr val="tx1">
                  <a:lumMod val="85000"/>
                  <a:lumOff val="15000"/>
                </a:schemeClr>
              </a:solidFill>
              <a:latin typeface="Arial Narrow" pitchFamily="34" charset="0"/>
            </a:endParaRPr>
          </a:p>
          <a:p>
            <a:pPr algn="just"/>
            <a:r>
              <a:rPr lang="es-ES" sz="2000" b="1" dirty="0">
                <a:solidFill>
                  <a:schemeClr val="tx1">
                    <a:lumMod val="85000"/>
                    <a:lumOff val="15000"/>
                  </a:schemeClr>
                </a:solidFill>
                <a:latin typeface="Arial Narrow" pitchFamily="34" charset="0"/>
              </a:rPr>
              <a:t>MINISTERIO DE LA PRODUCCIÓN DE LA PROVINCIA DE SANTA FE. Suministro de información para ser volcada académicamente.</a:t>
            </a:r>
          </a:p>
          <a:p>
            <a:pPr algn="just"/>
            <a:endParaRPr lang="es-ES" sz="2000" b="1" dirty="0">
              <a:solidFill>
                <a:schemeClr val="tx1">
                  <a:lumMod val="85000"/>
                  <a:lumOff val="15000"/>
                </a:schemeClr>
              </a:solidFill>
              <a:latin typeface="Arial Narrow" pitchFamily="34" charset="0"/>
            </a:endParaRPr>
          </a:p>
          <a:p>
            <a:pPr algn="just"/>
            <a:r>
              <a:rPr lang="es-ES" sz="2000" b="1" dirty="0">
                <a:solidFill>
                  <a:schemeClr val="tx1">
                    <a:lumMod val="85000"/>
                    <a:lumOff val="15000"/>
                  </a:schemeClr>
                </a:solidFill>
                <a:latin typeface="Arial Narrow" pitchFamily="34" charset="0"/>
              </a:rPr>
              <a:t>UNIVERSIDAD CATÓLICA DE SANTIAGO DEL ESTERO. Articulación universitaria para las carreras de Ingeniería en Sistemas, Contador Público Nacional y Licenciado en Gestión de Entidades de la Economía Social</a:t>
            </a:r>
          </a:p>
          <a:p>
            <a:pPr algn="just"/>
            <a:endParaRPr lang="es-ES" sz="2000" b="1" dirty="0">
              <a:solidFill>
                <a:schemeClr val="tx1">
                  <a:lumMod val="85000"/>
                  <a:lumOff val="15000"/>
                </a:schemeClr>
              </a:solidFill>
              <a:latin typeface="Arial Narrow" pitchFamily="34" charset="0"/>
            </a:endParaRPr>
          </a:p>
          <a:p>
            <a:pPr algn="just"/>
            <a:r>
              <a:rPr lang="es-ES" sz="2000" b="1" dirty="0">
                <a:solidFill>
                  <a:schemeClr val="tx1">
                    <a:lumMod val="85000"/>
                    <a:lumOff val="15000"/>
                  </a:schemeClr>
                </a:solidFill>
                <a:latin typeface="Arial Narrow" pitchFamily="34" charset="0"/>
              </a:rPr>
              <a:t>UNIVERSIDAD CENTRAL DE CHILE (FACEA). Intercambio de experiencias para la carrera de </a:t>
            </a:r>
            <a:r>
              <a:rPr lang="es-ES" sz="2000" b="1" dirty="0" err="1">
                <a:solidFill>
                  <a:schemeClr val="tx1">
                    <a:lumMod val="85000"/>
                    <a:lumOff val="15000"/>
                  </a:schemeClr>
                </a:solidFill>
                <a:latin typeface="Arial Narrow" pitchFamily="34" charset="0"/>
              </a:rPr>
              <a:t>Agronegocios</a:t>
            </a:r>
            <a:r>
              <a:rPr lang="es-ES" sz="2000" b="1" dirty="0">
                <a:solidFill>
                  <a:schemeClr val="tx1">
                    <a:lumMod val="85000"/>
                    <a:lumOff val="15000"/>
                  </a:schemeClr>
                </a:solidFill>
                <a:latin typeface="Arial Narrow" pitchFamily="34" charset="0"/>
              </a:rPr>
              <a:t>.</a:t>
            </a:r>
          </a:p>
          <a:p>
            <a:pPr algn="just"/>
            <a:endParaRPr lang="es-ES" sz="2000" b="1" dirty="0">
              <a:solidFill>
                <a:schemeClr val="tx1">
                  <a:lumMod val="85000"/>
                  <a:lumOff val="15000"/>
                </a:schemeClr>
              </a:solidFill>
              <a:latin typeface="Arial Narrow" pitchFamily="34" charset="0"/>
            </a:endParaRPr>
          </a:p>
          <a:p>
            <a:pPr algn="just"/>
            <a:r>
              <a:rPr lang="es-ES" sz="2000" b="1" dirty="0">
                <a:solidFill>
                  <a:schemeClr val="tx1">
                    <a:lumMod val="85000"/>
                    <a:lumOff val="15000"/>
                  </a:schemeClr>
                </a:solidFill>
                <a:latin typeface="Arial Narrow" pitchFamily="34" charset="0"/>
              </a:rPr>
              <a:t>UNIVERSIDAD NACIONAL DE ROSARIO. Convenio de Colaboración para el estudio e investigación en materia de cooperativismo.</a:t>
            </a:r>
          </a:p>
          <a:p>
            <a:pPr algn="just"/>
            <a:endParaRPr lang="es-ES" sz="1600" dirty="0">
              <a:solidFill>
                <a:schemeClr val="bg1"/>
              </a:solidFill>
            </a:endParaRPr>
          </a:p>
          <a:p>
            <a:pPr algn="just"/>
            <a:endParaRPr lang="es-ES" sz="1400" dirty="0">
              <a:solidFill>
                <a:schemeClr val="bg1"/>
              </a:solidFill>
            </a:endParaRPr>
          </a:p>
        </p:txBody>
      </p:sp>
      <p:sp>
        <p:nvSpPr>
          <p:cNvPr id="9" name="8 Rectángulo"/>
          <p:cNvSpPr/>
          <p:nvPr/>
        </p:nvSpPr>
        <p:spPr>
          <a:xfrm>
            <a:off x="2720752" y="1196752"/>
            <a:ext cx="4392488" cy="648072"/>
          </a:xfrm>
          <a:prstGeom prst="rect">
            <a:avLst/>
          </a:prstGeom>
          <a:solidFill>
            <a:srgbClr val="00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Text Box 4"/>
          <p:cNvSpPr txBox="1">
            <a:spLocks noChangeArrowheads="1"/>
          </p:cNvSpPr>
          <p:nvPr/>
        </p:nvSpPr>
        <p:spPr bwMode="auto">
          <a:xfrm>
            <a:off x="1923951" y="1253703"/>
            <a:ext cx="5621337" cy="519113"/>
          </a:xfrm>
          <a:prstGeom prst="rect">
            <a:avLst/>
          </a:prstGeom>
          <a:noFill/>
          <a:ln w="9525">
            <a:noFill/>
            <a:miter lim="800000"/>
            <a:headEnd/>
            <a:tailEnd/>
          </a:ln>
          <a:effectLst>
            <a:outerShdw dist="35921" dir="2700000" algn="ctr" rotWithShape="0">
              <a:srgbClr val="080808"/>
            </a:outerShdw>
          </a:effectLst>
        </p:spPr>
        <p:txBody>
          <a:bodyPr>
            <a:spAutoFit/>
          </a:bodyPr>
          <a:lstStyle/>
          <a:p>
            <a:pPr algn="ctr">
              <a:defRPr/>
            </a:pPr>
            <a:r>
              <a:rPr lang="es-ES" sz="2800" b="1" dirty="0">
                <a:solidFill>
                  <a:schemeClr val="bg1"/>
                </a:solidFill>
              </a:rPr>
              <a:t>VÍNCULOS</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wipe(up)">
                                      <p:cBhvr>
                                        <p:cTn id="7" dur="1000"/>
                                        <p:tgtEl>
                                          <p:spTgt spid="2662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6627"/>
                                        </p:tgtEl>
                                        <p:attrNameLst>
                                          <p:attrName>style.visibility</p:attrName>
                                        </p:attrNameLst>
                                      </p:cBhvr>
                                      <p:to>
                                        <p:strVal val="visible"/>
                                      </p:to>
                                    </p:set>
                                    <p:animEffect transition="in" filter="wipe(left)">
                                      <p:cBhvr>
                                        <p:cTn id="11" dur="500"/>
                                        <p:tgtEl>
                                          <p:spTgt spid="2662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6631"/>
                                        </p:tgtEl>
                                        <p:attrNameLst>
                                          <p:attrName>style.visibility</p:attrName>
                                        </p:attrNameLst>
                                      </p:cBhvr>
                                      <p:to>
                                        <p:strVal val="visible"/>
                                      </p:to>
                                    </p:set>
                                    <p:animEffect transition="in" filter="fade">
                                      <p:cBhvr>
                                        <p:cTn id="15" dur="1000"/>
                                        <p:tgtEl>
                                          <p:spTgt spid="26631"/>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par>
                          <p:cTn id="20" fill="hold">
                            <p:stCondLst>
                              <p:cond delay="4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9" name="Rectangle 12"/>
          <p:cNvSpPr>
            <a:spLocks noChangeArrowheads="1"/>
          </p:cNvSpPr>
          <p:nvPr/>
        </p:nvSpPr>
        <p:spPr bwMode="auto">
          <a:xfrm>
            <a:off x="0" y="0"/>
            <a:ext cx="9906000" cy="6858000"/>
          </a:xfrm>
          <a:prstGeom prst="rect">
            <a:avLst/>
          </a:prstGeom>
          <a:solidFill>
            <a:srgbClr val="FF9966"/>
          </a:solidFill>
          <a:ln w="9525">
            <a:solidFill>
              <a:schemeClr val="tx1"/>
            </a:solidFill>
            <a:miter lim="800000"/>
            <a:headEnd/>
            <a:tailEnd/>
          </a:ln>
        </p:spPr>
        <p:txBody>
          <a:bodyPr wrap="none" anchor="ctr"/>
          <a:lstStyle/>
          <a:p>
            <a:endParaRPr lang="es-ES"/>
          </a:p>
        </p:txBody>
      </p:sp>
      <p:pic>
        <p:nvPicPr>
          <p:cNvPr id="60421" name="Picture 5" descr="1"/>
          <p:cNvPicPr>
            <a:picLocks noChangeAspect="1" noChangeArrowheads="1"/>
          </p:cNvPicPr>
          <p:nvPr/>
        </p:nvPicPr>
        <p:blipFill>
          <a:blip r:embed="rId3" cstate="email"/>
          <a:srcRect/>
          <a:stretch>
            <a:fillRect/>
          </a:stretch>
        </p:blipFill>
        <p:spPr bwMode="auto">
          <a:xfrm>
            <a:off x="0" y="0"/>
            <a:ext cx="9906000" cy="6886575"/>
          </a:xfrm>
          <a:prstGeom prst="rect">
            <a:avLst/>
          </a:prstGeom>
          <a:noFill/>
          <a:ln w="9525">
            <a:noFill/>
            <a:miter lim="800000"/>
            <a:headEnd/>
            <a:tailEnd/>
          </a:ln>
        </p:spPr>
      </p:pic>
      <p:grpSp>
        <p:nvGrpSpPr>
          <p:cNvPr id="2" name="Group 11"/>
          <p:cNvGrpSpPr>
            <a:grpSpLocks/>
          </p:cNvGrpSpPr>
          <p:nvPr/>
        </p:nvGrpSpPr>
        <p:grpSpPr bwMode="auto">
          <a:xfrm>
            <a:off x="0" y="5084763"/>
            <a:ext cx="9879013" cy="1854200"/>
            <a:chOff x="0" y="3203"/>
            <a:chExt cx="6223" cy="1168"/>
          </a:xfrm>
        </p:grpSpPr>
        <p:graphicFrame>
          <p:nvGraphicFramePr>
            <p:cNvPr id="4098" name="Object 9"/>
            <p:cNvGraphicFramePr>
              <a:graphicFrameLocks noChangeAspect="1"/>
            </p:cNvGraphicFramePr>
            <p:nvPr/>
          </p:nvGraphicFramePr>
          <p:xfrm>
            <a:off x="0" y="3203"/>
            <a:ext cx="6223" cy="1117"/>
          </p:xfrm>
          <a:graphic>
            <a:graphicData uri="http://schemas.openxmlformats.org/presentationml/2006/ole">
              <p:oleObj spid="_x0000_s4098" name="PHOTO-PAINT" r:id="rId4" imgW="9878628" imgH="1828939" progId="">
                <p:embed/>
              </p:oleObj>
            </a:graphicData>
          </a:graphic>
        </p:graphicFrame>
        <p:sp>
          <p:nvSpPr>
            <p:cNvPr id="60426" name="Text Box 10"/>
            <p:cNvSpPr txBox="1">
              <a:spLocks noChangeArrowheads="1"/>
            </p:cNvSpPr>
            <p:nvPr/>
          </p:nvSpPr>
          <p:spPr bwMode="auto">
            <a:xfrm>
              <a:off x="1941" y="3294"/>
              <a:ext cx="4037" cy="1077"/>
            </a:xfrm>
            <a:prstGeom prst="rect">
              <a:avLst/>
            </a:prstGeom>
            <a:noFill/>
            <a:ln w="9525">
              <a:noFill/>
              <a:miter lim="800000"/>
              <a:headEnd/>
              <a:tailEnd/>
            </a:ln>
            <a:effectLst>
              <a:outerShdw dist="28398" dir="1593903" algn="ctr" rotWithShape="0">
                <a:srgbClr val="FFD7AF"/>
              </a:outerShdw>
            </a:effectLst>
          </p:spPr>
          <p:txBody>
            <a:bodyPr>
              <a:spAutoFit/>
            </a:bodyPr>
            <a:lstStyle/>
            <a:p>
              <a:pPr>
                <a:defRPr/>
              </a:pPr>
              <a:r>
                <a:rPr lang="es-ES" b="1"/>
                <a:t>Decreto Prov. Santa Fe 3584/74</a:t>
              </a:r>
            </a:p>
            <a:p>
              <a:pPr>
                <a:defRPr/>
              </a:pPr>
              <a:r>
                <a:rPr lang="es-ES" b="1"/>
                <a:t>“CAPITAL DEL COOPERATIVISMO”</a:t>
              </a:r>
            </a:p>
            <a:p>
              <a:pPr>
                <a:defRPr/>
              </a:pPr>
              <a:endParaRPr lang="es-ES" b="1"/>
            </a:p>
            <a:p>
              <a:pPr>
                <a:defRPr/>
              </a:pPr>
              <a:r>
                <a:rPr lang="es-ES" b="1"/>
                <a:t>Ley 26037 (15/06/05)</a:t>
              </a:r>
            </a:p>
            <a:p>
              <a:pPr>
                <a:defRPr/>
              </a:pPr>
              <a:r>
                <a:rPr lang="es-ES" b="1"/>
                <a:t>“CAPITAL NACIONAL DEL COOPERATIVISMO”</a:t>
              </a:r>
            </a:p>
            <a:p>
              <a:pPr>
                <a:defRPr/>
              </a:pPr>
              <a:endParaRPr lang="es-ES" sz="1600"/>
            </a:p>
          </p:txBody>
        </p:sp>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421"/>
                                        </p:tgtEl>
                                        <p:attrNameLst>
                                          <p:attrName>style.visibility</p:attrName>
                                        </p:attrNameLst>
                                      </p:cBhvr>
                                      <p:to>
                                        <p:strVal val="visible"/>
                                      </p:to>
                                    </p:set>
                                    <p:animEffect transition="in" filter="fade">
                                      <p:cBhvr>
                                        <p:cTn id="7" dur="1000"/>
                                        <p:tgtEl>
                                          <p:spTgt spid="6042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film3-1"/>
          <p:cNvPicPr>
            <a:picLocks noChangeAspect="1" noChangeArrowheads="1"/>
          </p:cNvPicPr>
          <p:nvPr/>
        </p:nvPicPr>
        <p:blipFill>
          <a:blip r:embed="rId2" cstate="email"/>
          <a:srcRect/>
          <a:stretch>
            <a:fillRect/>
          </a:stretch>
        </p:blipFill>
        <p:spPr bwMode="auto">
          <a:xfrm>
            <a:off x="0" y="0"/>
            <a:ext cx="9906000" cy="6858000"/>
          </a:xfrm>
          <a:prstGeom prst="rect">
            <a:avLst/>
          </a:prstGeom>
          <a:noFill/>
          <a:ln w="9525">
            <a:noFill/>
            <a:miter lim="800000"/>
            <a:headEnd/>
            <a:tailEnd/>
          </a:ln>
        </p:spPr>
      </p:pic>
      <p:pic>
        <p:nvPicPr>
          <p:cNvPr id="8197" name="Picture 5" descr="filmi5-1"/>
          <p:cNvPicPr>
            <a:picLocks noChangeAspect="1" noChangeArrowheads="1"/>
          </p:cNvPicPr>
          <p:nvPr/>
        </p:nvPicPr>
        <p:blipFill>
          <a:blip r:embed="rId3" cstate="email"/>
          <a:srcRect/>
          <a:stretch>
            <a:fillRect/>
          </a:stretch>
        </p:blipFill>
        <p:spPr bwMode="auto">
          <a:xfrm>
            <a:off x="0" y="0"/>
            <a:ext cx="9906000" cy="6858000"/>
          </a:xfrm>
          <a:prstGeom prst="rect">
            <a:avLst/>
          </a:prstGeom>
          <a:noFill/>
          <a:ln w="9525">
            <a:noFill/>
            <a:miter lim="800000"/>
            <a:headEnd/>
            <a:tailEnd/>
          </a:ln>
        </p:spPr>
      </p:pic>
      <p:pic>
        <p:nvPicPr>
          <p:cNvPr id="8199" name="Picture 7"/>
          <p:cNvPicPr>
            <a:picLocks noChangeAspect="1" noChangeArrowheads="1"/>
          </p:cNvPicPr>
          <p:nvPr/>
        </p:nvPicPr>
        <p:blipFill>
          <a:blip r:embed="rId4" cstate="email"/>
          <a:srcRect/>
          <a:stretch>
            <a:fillRect/>
          </a:stretch>
        </p:blipFill>
        <p:spPr bwMode="auto">
          <a:xfrm>
            <a:off x="0" y="27384"/>
            <a:ext cx="9906000" cy="685800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1000"/>
                                        <p:tgtEl>
                                          <p:spTgt spid="819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197"/>
                                        </p:tgtEl>
                                        <p:attrNameLst>
                                          <p:attrName>style.visibility</p:attrName>
                                        </p:attrNameLst>
                                      </p:cBhvr>
                                      <p:to>
                                        <p:strVal val="visible"/>
                                      </p:to>
                                    </p:set>
                                    <p:animEffect transition="in" filter="fade">
                                      <p:cBhvr>
                                        <p:cTn id="11" dur="1000"/>
                                        <p:tgtEl>
                                          <p:spTgt spid="8197"/>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8199"/>
                                        </p:tgtEl>
                                        <p:attrNameLst>
                                          <p:attrName>style.visibility</p:attrName>
                                        </p:attrNameLst>
                                      </p:cBhvr>
                                      <p:to>
                                        <p:strVal val="visible"/>
                                      </p:to>
                                    </p:set>
                                    <p:animEffect transition="in" filter="wipe(up)">
                                      <p:cBhvr>
                                        <p:cTn id="15" dur="2000"/>
                                        <p:tgtEl>
                                          <p:spTgt spid="8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film3-1"/>
          <p:cNvPicPr>
            <a:picLocks noChangeAspect="1" noChangeArrowheads="1"/>
          </p:cNvPicPr>
          <p:nvPr/>
        </p:nvPicPr>
        <p:blipFill>
          <a:blip r:embed="rId2" cstate="email"/>
          <a:srcRect/>
          <a:stretch>
            <a:fillRect/>
          </a:stretch>
        </p:blipFill>
        <p:spPr bwMode="auto">
          <a:xfrm>
            <a:off x="0" y="0"/>
            <a:ext cx="9906000" cy="6858000"/>
          </a:xfrm>
          <a:prstGeom prst="rect">
            <a:avLst/>
          </a:prstGeom>
          <a:noFill/>
          <a:ln w="9525">
            <a:noFill/>
            <a:miter lim="800000"/>
            <a:headEnd/>
            <a:tailEnd/>
          </a:ln>
        </p:spPr>
      </p:pic>
      <p:pic>
        <p:nvPicPr>
          <p:cNvPr id="9221" name="Picture 5" descr="filmi6-1"/>
          <p:cNvPicPr>
            <a:picLocks noChangeAspect="1" noChangeArrowheads="1"/>
          </p:cNvPicPr>
          <p:nvPr/>
        </p:nvPicPr>
        <p:blipFill>
          <a:blip r:embed="rId3" cstate="email"/>
          <a:srcRect/>
          <a:stretch>
            <a:fillRect/>
          </a:stretch>
        </p:blipFill>
        <p:spPr bwMode="auto">
          <a:xfrm>
            <a:off x="0" y="0"/>
            <a:ext cx="9906000" cy="6858000"/>
          </a:xfrm>
          <a:prstGeom prst="rect">
            <a:avLst/>
          </a:prstGeom>
          <a:noFill/>
          <a:ln w="9525">
            <a:noFill/>
            <a:miter lim="800000"/>
            <a:headEnd/>
            <a:tailEnd/>
          </a:ln>
        </p:spPr>
      </p:pic>
      <p:pic>
        <p:nvPicPr>
          <p:cNvPr id="9222" name="Picture 6" descr="filmi6-2"/>
          <p:cNvPicPr>
            <a:picLocks noChangeAspect="1" noChangeArrowheads="1"/>
          </p:cNvPicPr>
          <p:nvPr/>
        </p:nvPicPr>
        <p:blipFill>
          <a:blip r:embed="rId4" cstate="email"/>
          <a:srcRect/>
          <a:stretch>
            <a:fillRect/>
          </a:stretch>
        </p:blipFill>
        <p:spPr bwMode="auto">
          <a:xfrm>
            <a:off x="0" y="0"/>
            <a:ext cx="9906000" cy="685800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down)">
                                      <p:cBhvr>
                                        <p:cTn id="7" dur="1000"/>
                                        <p:tgtEl>
                                          <p:spTgt spid="921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221"/>
                                        </p:tgtEl>
                                        <p:attrNameLst>
                                          <p:attrName>style.visibility</p:attrName>
                                        </p:attrNameLst>
                                      </p:cBhvr>
                                      <p:to>
                                        <p:strVal val="visible"/>
                                      </p:to>
                                    </p:set>
                                    <p:animEffect transition="in" filter="fade">
                                      <p:cBhvr>
                                        <p:cTn id="11" dur="1000"/>
                                        <p:tgtEl>
                                          <p:spTgt spid="9221"/>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9222"/>
                                        </p:tgtEl>
                                        <p:attrNameLst>
                                          <p:attrName>style.visibility</p:attrName>
                                        </p:attrNameLst>
                                      </p:cBhvr>
                                      <p:to>
                                        <p:strVal val="visible"/>
                                      </p:to>
                                    </p:set>
                                    <p:animEffect transition="in" filter="wipe(up)">
                                      <p:cBhvr>
                                        <p:cTn id="15" dur="20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descr="film3-1"/>
          <p:cNvPicPr>
            <a:picLocks noChangeAspect="1" noChangeArrowheads="1"/>
          </p:cNvPicPr>
          <p:nvPr/>
        </p:nvPicPr>
        <p:blipFill>
          <a:blip r:embed="rId2" cstate="email"/>
          <a:srcRect/>
          <a:stretch>
            <a:fillRect/>
          </a:stretch>
        </p:blipFill>
        <p:spPr bwMode="auto">
          <a:xfrm>
            <a:off x="0" y="0"/>
            <a:ext cx="9906000" cy="6858000"/>
          </a:xfrm>
          <a:prstGeom prst="rect">
            <a:avLst/>
          </a:prstGeom>
          <a:noFill/>
          <a:ln w="9525">
            <a:noFill/>
            <a:miter lim="800000"/>
            <a:headEnd/>
            <a:tailEnd/>
          </a:ln>
        </p:spPr>
      </p:pic>
      <p:pic>
        <p:nvPicPr>
          <p:cNvPr id="13317" name="Picture 5" descr="filmi7-1"/>
          <p:cNvPicPr>
            <a:picLocks noChangeAspect="1" noChangeArrowheads="1"/>
          </p:cNvPicPr>
          <p:nvPr/>
        </p:nvPicPr>
        <p:blipFill>
          <a:blip r:embed="rId3" cstate="email"/>
          <a:srcRect/>
          <a:stretch>
            <a:fillRect/>
          </a:stretch>
        </p:blipFill>
        <p:spPr bwMode="auto">
          <a:xfrm>
            <a:off x="0" y="0"/>
            <a:ext cx="9906000" cy="6858000"/>
          </a:xfrm>
          <a:prstGeom prst="rect">
            <a:avLst/>
          </a:prstGeom>
          <a:noFill/>
          <a:ln w="9525">
            <a:noFill/>
            <a:miter lim="800000"/>
            <a:headEnd/>
            <a:tailEnd/>
          </a:ln>
        </p:spPr>
      </p:pic>
      <p:grpSp>
        <p:nvGrpSpPr>
          <p:cNvPr id="2" name="Group 8"/>
          <p:cNvGrpSpPr>
            <a:grpSpLocks/>
          </p:cNvGrpSpPr>
          <p:nvPr/>
        </p:nvGrpSpPr>
        <p:grpSpPr bwMode="auto">
          <a:xfrm>
            <a:off x="0" y="0"/>
            <a:ext cx="9906000" cy="6858000"/>
            <a:chOff x="0" y="0"/>
            <a:chExt cx="6240" cy="4320"/>
          </a:xfrm>
        </p:grpSpPr>
        <p:pic>
          <p:nvPicPr>
            <p:cNvPr id="24581" name="Picture 6" descr="filmi7-2"/>
            <p:cNvPicPr>
              <a:picLocks noChangeAspect="1" noChangeArrowheads="1"/>
            </p:cNvPicPr>
            <p:nvPr/>
          </p:nvPicPr>
          <p:blipFill>
            <a:blip r:embed="rId4" cstate="email"/>
            <a:srcRect/>
            <a:stretch>
              <a:fillRect/>
            </a:stretch>
          </p:blipFill>
          <p:spPr bwMode="auto">
            <a:xfrm>
              <a:off x="0" y="0"/>
              <a:ext cx="6240" cy="4320"/>
            </a:xfrm>
            <a:prstGeom prst="rect">
              <a:avLst/>
            </a:prstGeom>
            <a:noFill/>
            <a:ln w="9525">
              <a:noFill/>
              <a:miter lim="800000"/>
              <a:headEnd/>
              <a:tailEnd/>
            </a:ln>
          </p:spPr>
        </p:pic>
        <p:sp>
          <p:nvSpPr>
            <p:cNvPr id="24582" name="Text Box 7"/>
            <p:cNvSpPr txBox="1">
              <a:spLocks noChangeArrowheads="1"/>
            </p:cNvSpPr>
            <p:nvPr/>
          </p:nvSpPr>
          <p:spPr bwMode="auto">
            <a:xfrm>
              <a:off x="1578" y="2976"/>
              <a:ext cx="4355" cy="250"/>
            </a:xfrm>
            <a:prstGeom prst="rect">
              <a:avLst/>
            </a:prstGeom>
            <a:noFill/>
            <a:ln w="9525">
              <a:noFill/>
              <a:miter lim="800000"/>
              <a:headEnd/>
              <a:tailEnd/>
            </a:ln>
          </p:spPr>
          <p:txBody>
            <a:bodyPr>
              <a:spAutoFit/>
            </a:bodyPr>
            <a:lstStyle/>
            <a:p>
              <a:pPr algn="just"/>
              <a:endParaRPr lang="es-ES" sz="2000" b="1">
                <a:solidFill>
                  <a:srgbClr val="4C4846"/>
                </a:solidFill>
                <a:latin typeface="Arial Narrow" pitchFamily="34" charset="0"/>
              </a:endParaRPr>
            </a:p>
          </p:txBody>
        </p:sp>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wipe(down)">
                                      <p:cBhvr>
                                        <p:cTn id="7" dur="1000"/>
                                        <p:tgtEl>
                                          <p:spTgt spid="1331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317"/>
                                        </p:tgtEl>
                                        <p:attrNameLst>
                                          <p:attrName>style.visibility</p:attrName>
                                        </p:attrNameLst>
                                      </p:cBhvr>
                                      <p:to>
                                        <p:strVal val="visible"/>
                                      </p:to>
                                    </p:set>
                                    <p:animEffect transition="in" filter="fade">
                                      <p:cBhvr>
                                        <p:cTn id="11" dur="1000"/>
                                        <p:tgtEl>
                                          <p:spTgt spid="13317"/>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descr="film3-1"/>
          <p:cNvPicPr>
            <a:picLocks noChangeAspect="1" noChangeArrowheads="1"/>
          </p:cNvPicPr>
          <p:nvPr/>
        </p:nvPicPr>
        <p:blipFill>
          <a:blip r:embed="rId3" cstate="email"/>
          <a:srcRect/>
          <a:stretch>
            <a:fillRect/>
          </a:stretch>
        </p:blipFill>
        <p:spPr bwMode="auto">
          <a:xfrm>
            <a:off x="0" y="0"/>
            <a:ext cx="9906000" cy="6858000"/>
          </a:xfrm>
          <a:prstGeom prst="rect">
            <a:avLst/>
          </a:prstGeom>
          <a:noFill/>
          <a:ln w="9525">
            <a:noFill/>
            <a:miter lim="800000"/>
            <a:headEnd/>
            <a:tailEnd/>
          </a:ln>
        </p:spPr>
      </p:pic>
      <p:pic>
        <p:nvPicPr>
          <p:cNvPr id="14341" name="Picture 5" descr="filmi8-1"/>
          <p:cNvPicPr>
            <a:picLocks noChangeAspect="1" noChangeArrowheads="1"/>
          </p:cNvPicPr>
          <p:nvPr/>
        </p:nvPicPr>
        <p:blipFill>
          <a:blip r:embed="rId4" cstate="email"/>
          <a:srcRect/>
          <a:stretch>
            <a:fillRect/>
          </a:stretch>
        </p:blipFill>
        <p:spPr bwMode="auto">
          <a:xfrm>
            <a:off x="0" y="0"/>
            <a:ext cx="9906000" cy="6858000"/>
          </a:xfrm>
          <a:prstGeom prst="rect">
            <a:avLst/>
          </a:prstGeom>
          <a:noFill/>
          <a:ln w="9525">
            <a:noFill/>
            <a:miter lim="800000"/>
            <a:headEnd/>
            <a:tailEnd/>
          </a:ln>
        </p:spPr>
      </p:pic>
      <p:graphicFrame>
        <p:nvGraphicFramePr>
          <p:cNvPr id="14343" name="Object 7"/>
          <p:cNvGraphicFramePr>
            <a:graphicFrameLocks noChangeAspect="1"/>
          </p:cNvGraphicFramePr>
          <p:nvPr/>
        </p:nvGraphicFramePr>
        <p:xfrm>
          <a:off x="0" y="115888"/>
          <a:ext cx="9906000" cy="6854825"/>
        </p:xfrm>
        <a:graphic>
          <a:graphicData uri="http://schemas.openxmlformats.org/presentationml/2006/ole">
            <p:oleObj spid="_x0000_s1026" name="PHOTO-PAINT" r:id="rId5" imgW="9909037" imgH="6857765" progId="">
              <p:embed/>
            </p:oleObj>
          </a:graphicData>
        </a:graphic>
      </p:graphicFrame>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ipe(down)">
                                      <p:cBhvr>
                                        <p:cTn id="7" dur="1000"/>
                                        <p:tgtEl>
                                          <p:spTgt spid="1433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341"/>
                                        </p:tgtEl>
                                        <p:attrNameLst>
                                          <p:attrName>style.visibility</p:attrName>
                                        </p:attrNameLst>
                                      </p:cBhvr>
                                      <p:to>
                                        <p:strVal val="visible"/>
                                      </p:to>
                                    </p:set>
                                    <p:animEffect transition="in" filter="fade">
                                      <p:cBhvr>
                                        <p:cTn id="11" dur="1000"/>
                                        <p:tgtEl>
                                          <p:spTgt spid="14341"/>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14343"/>
                                        </p:tgtEl>
                                        <p:attrNameLst>
                                          <p:attrName>style.visibility</p:attrName>
                                        </p:attrNameLst>
                                      </p:cBhvr>
                                      <p:to>
                                        <p:strVal val="visible"/>
                                      </p:to>
                                    </p:set>
                                    <p:animEffect transition="in" filter="wipe(up)">
                                      <p:cBhvr>
                                        <p:cTn id="15" dur="2000"/>
                                        <p:tgtEl>
                                          <p:spTgt spid="14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l">
  <a:themeElements>
    <a:clrScheme name="Civil">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l">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2774</TotalTime>
  <Words>2548</Words>
  <Application>Microsoft Office PowerPoint</Application>
  <PresentationFormat>A4 (210 x 297 mm)</PresentationFormat>
  <Paragraphs>461</Paragraphs>
  <Slides>56</Slides>
  <Notes>8</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56</vt:i4>
      </vt:variant>
    </vt:vector>
  </HeadingPairs>
  <TitlesOfParts>
    <vt:vector size="59" baseType="lpstr">
      <vt:lpstr>Civil</vt:lpstr>
      <vt:lpstr>PHOTO-PAINT</vt:lpstr>
      <vt:lpstr>CorelDRAW</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xx</dc:creator>
  <cp:lastModifiedBy>jtheiler</cp:lastModifiedBy>
  <cp:revision>240</cp:revision>
  <dcterms:created xsi:type="dcterms:W3CDTF">2007-04-20T13:38:31Z</dcterms:created>
  <dcterms:modified xsi:type="dcterms:W3CDTF">2011-03-30T19:34:49Z</dcterms:modified>
</cp:coreProperties>
</file>