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4" r:id="rId30"/>
    <p:sldId id="285" r:id="rId31"/>
    <p:sldId id="286" r:id="rId32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23167-FA3A-48AB-884B-CB108B7EB62B}" type="datetimeFigureOut">
              <a:rPr lang="es-ES" smtClean="0"/>
              <a:pPr/>
              <a:t>28/02/2011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E0A02-B969-4A84-997C-B55DF4C9B1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04EAE-A528-49B9-A4EF-C8201D405819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28B1-6D10-4F13-B9CB-FE0D8A53DF2C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0E744-950B-4600-82F0-6511D426523D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4307-EE79-459B-BBAE-E5DA52E3CE6B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602F6-B17B-415C-BB8B-8CD8E19BE0C2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BBFCF-ADC0-46DF-BD95-CFF73BC20FFE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E010-B6FF-4972-98BB-BEC1DE1F0EA0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E36CC-C920-4C16-A23F-46AD321693FB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AD40-DECC-466E-BAEB-014EE4D3925D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2B34-2C05-4188-8937-991E59CA9B5C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43963-872C-4D4A-B80F-EF38390AE844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8F985-540C-41FC-A144-DF67A3FAE2FF}" type="datetime1">
              <a:rPr lang="es-ES" smtClean="0"/>
              <a:pPr/>
              <a:t>28/02/2011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68220-EE8D-4156-8C00-BC33B54EB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611450" y="548600"/>
            <a:ext cx="7921100" cy="13681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PROGRAMA DE </a:t>
            </a:r>
            <a:r>
              <a:rPr lang="es-AR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INVESTIGACION</a:t>
            </a:r>
          </a:p>
          <a:p>
            <a:pPr algn="ctr"/>
            <a:r>
              <a:rPr lang="es-AR" sz="40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“ASOCIATIVISMO”</a:t>
            </a:r>
            <a:endParaRPr lang="es-ES" sz="40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7 Imagen" descr="Casa Coopertiva LOGO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670" y="2420860"/>
            <a:ext cx="4608640" cy="1512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ICES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45280"/>
            <a:ext cx="2108572" cy="11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Imagen 2" descr="LOGO FUNDACIÓN GSS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90" y="5157240"/>
            <a:ext cx="1368190" cy="134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0" y="1988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ORGANIZA: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0" y="450915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     INTERVIENE:						      AUSPICIA:</a:t>
            </a:r>
            <a:endParaRPr lang="es-ES" b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4045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417982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PROPUESTA DE TRABAJO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692620"/>
            <a:ext cx="9144000" cy="5040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BASADA EN EL ACCIONAR DE NUESTRAS ASOCIADAS</a:t>
            </a:r>
            <a:endParaRPr lang="es-ES" sz="2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79390" y="1225689"/>
            <a:ext cx="8641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/>
              <a:t>INVESTIGACIÓN:</a:t>
            </a:r>
            <a:endParaRPr lang="es-ES" dirty="0" smtClean="0"/>
          </a:p>
          <a:p>
            <a:pPr algn="just"/>
            <a:r>
              <a:rPr lang="es-ES" dirty="0" smtClean="0"/>
              <a:t>Mediante la implementación de éste programa, lograremos contextualizar cómo las entidades asociativas, nucleadas en Casa Cooperativa, han impulsado el  progreso de sus asociados y el valor e importancia que éstos le atribuyen a su entidad; así como también el desarrollo que trasmiten a la Comunidad en su zona de actuación, lo cual nos permitirá identificar cuales son las posibilidades de proyección y alianzas del esquema asociativo de Sunchales y la región de influencia.</a:t>
            </a:r>
          </a:p>
          <a:p>
            <a:pPr algn="just"/>
            <a:endParaRPr lang="es-ES" dirty="0" smtClean="0"/>
          </a:p>
          <a:p>
            <a:pPr algn="just"/>
            <a:r>
              <a:rPr lang="es-ES" b="1" dirty="0" smtClean="0"/>
              <a:t>ANÁLISIS:</a:t>
            </a:r>
            <a:endParaRPr lang="es-ES" dirty="0" smtClean="0"/>
          </a:p>
          <a:p>
            <a:pPr algn="just"/>
            <a:r>
              <a:rPr lang="es-ES" dirty="0" smtClean="0"/>
              <a:t>Una vez recolectada la información se procederá al análisis de la misma; para garantizar  la objetividad de los resultados, tendremos en cuenta los siguientes criterios:</a:t>
            </a:r>
          </a:p>
          <a:p>
            <a:pPr lvl="0" algn="just"/>
            <a:r>
              <a:rPr lang="es-ES" dirty="0" smtClean="0"/>
              <a:t> Identificación y elaboración de categorías de indicadores.</a:t>
            </a:r>
          </a:p>
          <a:p>
            <a:pPr lvl="0" algn="just"/>
            <a:r>
              <a:rPr lang="es-ES" dirty="0" smtClean="0"/>
              <a:t>Elaboración de tablas de análisis.</a:t>
            </a:r>
          </a:p>
          <a:p>
            <a:pPr lvl="0" algn="just"/>
            <a:endParaRPr lang="es-ES" dirty="0" smtClean="0"/>
          </a:p>
          <a:p>
            <a:pPr algn="just"/>
            <a:r>
              <a:rPr lang="es-ES" b="1" dirty="0" smtClean="0"/>
              <a:t>CONCLUSIÓN:</a:t>
            </a:r>
            <a:endParaRPr lang="es-ES" dirty="0" smtClean="0"/>
          </a:p>
          <a:p>
            <a:pPr algn="just"/>
            <a:r>
              <a:rPr lang="es-ES" dirty="0" smtClean="0"/>
              <a:t>Finalizada la etapa de análisis se procederá a la elaboración de conclusiones y redacción del informe final, en el cual se contemplará las particularidades de cada entidad, reflejándose las </a:t>
            </a:r>
            <a:r>
              <a:rPr lang="es-ES" smtClean="0"/>
              <a:t>características individuales </a:t>
            </a:r>
            <a:r>
              <a:rPr lang="es-ES" dirty="0" smtClean="0"/>
              <a:t>y sus actividades asociativas, impulsoras del crecimiento y desarrollo local. </a:t>
            </a:r>
            <a:r>
              <a:rPr lang="es-ES" b="1" smtClean="0"/>
              <a:t> 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576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43206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AREAS DE TRABAJO</a:t>
            </a: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endParaRPr lang="es-E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390" y="1556740"/>
            <a:ext cx="8785220" cy="4525963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s-ES" b="1" dirty="0" smtClean="0"/>
              <a:t>+ DATOS IDENTIFICATORIOS DE LA ENTIDAD</a:t>
            </a:r>
          </a:p>
          <a:p>
            <a:pPr algn="just">
              <a:buNone/>
            </a:pPr>
            <a:r>
              <a:rPr lang="es-ES" dirty="0" smtClean="0"/>
              <a:t>Según Formulario Tipo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>
              <a:buNone/>
            </a:pPr>
            <a:r>
              <a:rPr lang="es-ES" b="1" dirty="0" smtClean="0"/>
              <a:t>+ SINTESIS DE LAS ACTIVIDADES QUE REALIZA</a:t>
            </a:r>
          </a:p>
          <a:p>
            <a:pPr algn="just">
              <a:buNone/>
            </a:pPr>
            <a:r>
              <a:rPr lang="es-ES" dirty="0" smtClean="0"/>
              <a:t>La síntesis debe enfocarse en el  Rubro principal, agregando escuetos comentarios sobre</a:t>
            </a:r>
          </a:p>
          <a:p>
            <a:pPr algn="just">
              <a:buNone/>
            </a:pPr>
            <a:r>
              <a:rPr lang="es-ES" dirty="0" smtClean="0"/>
              <a:t>los Rubros secundarios.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r>
              <a:rPr lang="es-ES" b="1" dirty="0" smtClean="0"/>
              <a:t>+ QUE SIGNIFICA PARA SUS ASOCIADOS</a:t>
            </a:r>
          </a:p>
          <a:p>
            <a:pPr algn="just">
              <a:buNone/>
            </a:pPr>
            <a:r>
              <a:rPr lang="es-ES" dirty="0" smtClean="0"/>
              <a:t>Detectar lo que la Entidad representa para sus Asociados y el valor e importancia</a:t>
            </a:r>
          </a:p>
          <a:p>
            <a:pPr algn="just">
              <a:buNone/>
            </a:pPr>
            <a:r>
              <a:rPr lang="es-ES" dirty="0" smtClean="0"/>
              <a:t>que ellos le atribuyen, a su vez, de qué manera les facilita su desarrollo.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>
              <a:buNone/>
            </a:pPr>
            <a:r>
              <a:rPr lang="es-ES" b="1" dirty="0" smtClean="0"/>
              <a:t>+ QUE REPRESENTA EN LA COMUNIDAD/SOCIEDAD DONDE ACTUA</a:t>
            </a:r>
          </a:p>
          <a:p>
            <a:pPr algn="just">
              <a:buNone/>
            </a:pPr>
            <a:r>
              <a:rPr lang="es-ES" dirty="0" smtClean="0"/>
              <a:t>Determinar el grado de reconocimiento que la Entidad ha logrado de parte de la</a:t>
            </a:r>
          </a:p>
          <a:p>
            <a:pPr algn="just">
              <a:buNone/>
            </a:pPr>
            <a:r>
              <a:rPr lang="es-ES" dirty="0" smtClean="0"/>
              <a:t>Sociedad en la cual se encuentra inmersa, por sus acciones, que directa o </a:t>
            </a:r>
          </a:p>
          <a:p>
            <a:pPr algn="just">
              <a:buNone/>
            </a:pPr>
            <a:r>
              <a:rPr lang="es-ES" dirty="0" smtClean="0"/>
              <a:t>indirectamente benefician a esa comunidad.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560"/>
            <a:ext cx="9144000" cy="43206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AREAS DE TRABAJO (continuación)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680"/>
            <a:ext cx="9144000" cy="51847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s-ES" b="1" dirty="0" smtClean="0">
              <a:latin typeface="+mj-lt"/>
              <a:cs typeface="Arial" pitchFamily="34" charset="0"/>
            </a:endParaRPr>
          </a:p>
          <a:p>
            <a:pPr algn="just">
              <a:buNone/>
            </a:pPr>
            <a:r>
              <a:rPr lang="es-ES" b="1" dirty="0" smtClean="0">
                <a:latin typeface="+mj-lt"/>
                <a:cs typeface="Arial" pitchFamily="34" charset="0"/>
              </a:rPr>
              <a:t>+ TEMA ESPECÍFICO SOBRE EL QUE HACER COTIDIANO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De ser posible, basándose en un producto que puede o no tener desarrollo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tecnológico, pero que beneficie o haga al bienestar del consumidor.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es-ES" b="1" dirty="0" smtClean="0">
                <a:latin typeface="+mj-lt"/>
                <a:cs typeface="Arial" pitchFamily="34" charset="0"/>
              </a:rPr>
              <a:t>+ INSERCION ALCANZADA MEDIANTE SU ACCIONAR EMPRESARIO 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Local, Zonal, Regional, Nacional, Internacional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		</a:t>
            </a:r>
          </a:p>
          <a:p>
            <a:pPr algn="just">
              <a:buNone/>
            </a:pPr>
            <a:r>
              <a:rPr lang="es-ES" b="1" dirty="0" smtClean="0">
                <a:latin typeface="+mj-lt"/>
                <a:cs typeface="Arial" pitchFamily="34" charset="0"/>
              </a:rPr>
              <a:t>+ ACTOS, PROGRAMAS DE RSE, BALANCE SOCIAL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Emisión de Reportes, Informe de Sostenibilidad, Balance Social.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En los casos que no elaboran un compendio, enumerar las principales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acciones llevadas a cabo, en beneficio de la comunidad o sociedad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es-ES" b="1" dirty="0" smtClean="0">
                <a:latin typeface="+mj-lt"/>
                <a:cs typeface="Arial" pitchFamily="34" charset="0"/>
              </a:rPr>
              <a:t>+ EVENTOS RELACIONADOS CON LA PRESERVACION DEL MEDIO AMBIENTE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Recordamos que ACI Américas ha instrumentado dos Programas pro-activos: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	* Pacto Verde Cooperativo, “Crecimiento y Sostenibilidad”</a:t>
            </a:r>
          </a:p>
          <a:p>
            <a:pPr algn="just">
              <a:buNone/>
            </a:pPr>
            <a:r>
              <a:rPr lang="es-ES" dirty="0" smtClean="0">
                <a:latin typeface="+mj-lt"/>
                <a:cs typeface="Arial" pitchFamily="34" charset="0"/>
              </a:rPr>
              <a:t>	* Compromiso Cooperativo para la Preservación del Planeta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26056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332570"/>
            <a:ext cx="9144000" cy="43206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DATOS DE LA ENTIDAD - FORMULARIO TIPO – HOJA Nº 1/A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660"/>
            <a:ext cx="8892600" cy="676640"/>
          </a:xfrm>
        </p:spPr>
        <p:txBody>
          <a:bodyPr/>
          <a:lstStyle/>
          <a:p>
            <a:pPr algn="ctr">
              <a:buNone/>
            </a:pPr>
            <a:r>
              <a:rPr lang="es-ES" sz="2000" b="1" dirty="0" smtClean="0"/>
              <a:t>	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IDENTIFICACION: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162875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DENOMINACION: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NATURALEZA JURIDICA:</a:t>
            </a:r>
            <a:endParaRPr lang="es-ES" dirty="0" smtClean="0"/>
          </a:p>
          <a:p>
            <a:r>
              <a:rPr lang="es-ES" b="1" dirty="0" smtClean="0"/>
              <a:t>		</a:t>
            </a:r>
            <a:endParaRPr lang="es-ES" dirty="0" smtClean="0"/>
          </a:p>
          <a:p>
            <a:r>
              <a:rPr lang="es-ES" b="1" dirty="0" smtClean="0"/>
              <a:t>AÑO DE FUNDACION:		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RUBRO:		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DOMICILIO PRINCIPAL: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PAGINA WEB: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DIRECCION ELECTRONICA: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31552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DATOS DE LA ENTIDAD - FORMULARIO TIPO – HOJA Nº 1/B</a:t>
            </a: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endParaRPr lang="es-E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660"/>
            <a:ext cx="9144000" cy="676640"/>
          </a:xfrm>
        </p:spPr>
        <p:txBody>
          <a:bodyPr/>
          <a:lstStyle/>
          <a:p>
            <a:pPr algn="ctr">
              <a:buNone/>
            </a:pPr>
            <a:r>
              <a:rPr lang="es-ES" b="1" dirty="0" smtClean="0"/>
              <a:t>	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RESPECTO DE SUS ASOCIADOS: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177277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PRINCIPAL LUGAR DE RADICACION:</a:t>
            </a:r>
            <a:endParaRPr lang="es-ES" dirty="0" smtClean="0"/>
          </a:p>
          <a:p>
            <a:r>
              <a:rPr lang="es-ES" dirty="0" smtClean="0"/>
              <a:t>(Indicar Localidades, Zonas, Provincias o Regiones)</a:t>
            </a:r>
          </a:p>
          <a:p>
            <a:r>
              <a:rPr lang="es-ES" b="1" dirty="0" smtClean="0"/>
              <a:t>	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CANTIDAD ACTUAL:</a:t>
            </a:r>
            <a:endParaRPr lang="es-ES" dirty="0" smtClean="0"/>
          </a:p>
          <a:p>
            <a:r>
              <a:rPr lang="es-ES" b="1" dirty="0" smtClean="0"/>
              <a:t>					</a:t>
            </a:r>
            <a:endParaRPr lang="es-ES" dirty="0" smtClean="0"/>
          </a:p>
          <a:p>
            <a:endParaRPr lang="es-ES" b="1" dirty="0" smtClean="0"/>
          </a:p>
          <a:p>
            <a:r>
              <a:rPr lang="es-ES" b="1" dirty="0" smtClean="0"/>
              <a:t>CANTIDAD QUE INTEGRAN EL CONSEJO Y SINDICATURA:</a:t>
            </a:r>
            <a:endParaRPr lang="es-ES" dirty="0" smtClean="0"/>
          </a:p>
          <a:p>
            <a:r>
              <a:rPr lang="es-ES" dirty="0" smtClean="0"/>
              <a:t>(Titulares y Suplentes)</a:t>
            </a:r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				</a:t>
            </a:r>
            <a:endParaRPr lang="es-ES" dirty="0" smtClean="0"/>
          </a:p>
          <a:p>
            <a:r>
              <a:rPr lang="es-ES" b="1" dirty="0" smtClean="0"/>
              <a:t>		</a:t>
            </a:r>
            <a:endParaRPr lang="es-ES" dirty="0" smtClean="0"/>
          </a:p>
          <a:p>
            <a:r>
              <a:rPr lang="es-ES" b="1" dirty="0" smtClean="0"/>
              <a:t>	</a:t>
            </a:r>
            <a:endParaRPr lang="es-ES" dirty="0" smtClean="0"/>
          </a:p>
          <a:p>
            <a:r>
              <a:rPr lang="es-ES" b="1" dirty="0" smtClean="0"/>
              <a:t>Lugar y Fecha: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45954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DATOS DE LA ENTIDAD - FORMULARIO TIPO – HOJA Nº 2/A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6640"/>
            <a:ext cx="9144000" cy="100814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ES" sz="2600" b="1" dirty="0" smtClean="0"/>
              <a:t>	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EVOLUCION SOCIO/ECONÓMICA:</a:t>
            </a:r>
          </a:p>
          <a:p>
            <a:pPr algn="ctr">
              <a:buNone/>
            </a:pPr>
            <a:r>
              <a:rPr lang="es-ES" sz="2400" dirty="0" smtClean="0"/>
              <a:t>(Al cierre del ejercicio económico del año 2010)</a:t>
            </a:r>
          </a:p>
          <a:p>
            <a:pPr algn="ctr">
              <a:buNone/>
            </a:pPr>
            <a:r>
              <a:rPr lang="es-ES" sz="2400" dirty="0" smtClean="0"/>
              <a:t>	(En caso que lo practique, tomar la información del Balance Consolidado)</a:t>
            </a:r>
            <a:r>
              <a:rPr lang="es-ES" sz="2400" b="1" dirty="0" smtClean="0"/>
              <a:t>	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220483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FECHA DE CIERRE DEL EJERCICIO: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IMPORTE DEL VOLUMEN BRUTO DE OPERACIONES: $ 			</a:t>
            </a:r>
          </a:p>
          <a:p>
            <a:r>
              <a:rPr lang="es-ES" b="1" dirty="0" smtClean="0"/>
              <a:t>IMPORTE TOTAL DE LOS ACTIVOS: $</a:t>
            </a:r>
          </a:p>
          <a:p>
            <a:r>
              <a:rPr lang="es-ES" b="1" dirty="0" smtClean="0"/>
              <a:t> IMPORTE DEL PATRIMONIO NETO: $</a:t>
            </a:r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CANTIDAD DE PUESTOS DE TRABAJO QUE GENERA:			</a:t>
            </a:r>
            <a:endParaRPr lang="es-ES" dirty="0" smtClean="0"/>
          </a:p>
          <a:p>
            <a:r>
              <a:rPr lang="es-ES" dirty="0" smtClean="0"/>
              <a:t>+ TOTAL DIRECTOS EN EL EXTERIOR: </a:t>
            </a:r>
          </a:p>
          <a:p>
            <a:r>
              <a:rPr lang="es-ES" dirty="0" smtClean="0"/>
              <a:t>+ TOTAL DIRECTOS EN ARGENTINA:</a:t>
            </a:r>
          </a:p>
          <a:p>
            <a:r>
              <a:rPr lang="es-ES" dirty="0" smtClean="0"/>
              <a:t>+ DIRECTOS VARONES EN ARGENTINA:</a:t>
            </a:r>
          </a:p>
          <a:p>
            <a:r>
              <a:rPr lang="es-ES" dirty="0" smtClean="0"/>
              <a:t>+ DIRECTOS MUJERES EN ARGENTINA:	</a:t>
            </a:r>
          </a:p>
          <a:p>
            <a:r>
              <a:rPr lang="es-ES" dirty="0" smtClean="0"/>
              <a:t>+ TOTAL DIRECTOS EN SUNCHALES:		</a:t>
            </a:r>
          </a:p>
          <a:p>
            <a:r>
              <a:rPr lang="es-ES" dirty="0" smtClean="0"/>
              <a:t>+ TOTAL INDIRECTOS EN ARGENTINA (Estimado):</a:t>
            </a:r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45954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DATOS DE LA ENTIDAD - FORMULARIO TIPO – HOJA Nº 2/B</a:t>
            </a:r>
            <a:r>
              <a:rPr lang="es-ES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700" dirty="0" smtClean="0">
                <a:latin typeface="Arial" pitchFamily="34" charset="0"/>
                <a:cs typeface="Arial" pitchFamily="34" charset="0"/>
              </a:rPr>
            </a:br>
            <a:endParaRPr lang="es-E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6640"/>
            <a:ext cx="9144000" cy="100814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	EVOLUCION SOCIO/ECONÓMICA:</a:t>
            </a:r>
          </a:p>
          <a:p>
            <a:pPr algn="ctr">
              <a:buNone/>
            </a:pPr>
            <a:r>
              <a:rPr lang="es-ES" sz="2400" dirty="0" smtClean="0"/>
              <a:t>(Al cierre del ejercicio económico del año 2011)</a:t>
            </a:r>
          </a:p>
          <a:p>
            <a:pPr algn="ctr">
              <a:buNone/>
            </a:pPr>
            <a:r>
              <a:rPr lang="es-ES" sz="2400" dirty="0" smtClean="0"/>
              <a:t>	(En caso que lo practique, tomar la información del Balance Consolidado)</a:t>
            </a:r>
            <a:r>
              <a:rPr lang="es-ES" sz="2400" b="1" dirty="0" smtClean="0"/>
              <a:t>	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220483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FECHA DE CIERRE DEL EJERCICIO: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IMPORTE DEL VOLUMEN BRUTO DE OPERACIONES: $ 			</a:t>
            </a:r>
            <a:endParaRPr lang="es-ES" dirty="0" smtClean="0"/>
          </a:p>
          <a:p>
            <a:r>
              <a:rPr lang="es-ES" b="1" dirty="0" smtClean="0"/>
              <a:t>IMPORTE TOTAL DE LOS ACTIVOS: $</a:t>
            </a:r>
            <a:endParaRPr lang="es-ES" dirty="0" smtClean="0"/>
          </a:p>
          <a:p>
            <a:r>
              <a:rPr lang="es-ES" b="1" dirty="0" smtClean="0"/>
              <a:t> IMPORTE DEL PATRIMONIO NETO: $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CANTIDAD DE PUESTOS DE TRABAJO QUE GENERA:			</a:t>
            </a:r>
            <a:endParaRPr lang="es-ES" dirty="0" smtClean="0"/>
          </a:p>
          <a:p>
            <a:r>
              <a:rPr lang="es-ES" dirty="0" smtClean="0"/>
              <a:t>+ TOTAL DIRECTOS EN EL EXTERIOR: </a:t>
            </a:r>
          </a:p>
          <a:p>
            <a:r>
              <a:rPr lang="es-ES" dirty="0" smtClean="0"/>
              <a:t>+ TOTAL DIRECTOS EN ARGENTINA:</a:t>
            </a:r>
          </a:p>
          <a:p>
            <a:r>
              <a:rPr lang="es-ES" dirty="0" smtClean="0"/>
              <a:t>+ DIRECTOS VARONES EN ARGENTINA:</a:t>
            </a:r>
          </a:p>
          <a:p>
            <a:r>
              <a:rPr lang="es-ES" dirty="0" smtClean="0"/>
              <a:t>+ DIRECTOS MUJERES EN ARGENTINA:	</a:t>
            </a:r>
          </a:p>
          <a:p>
            <a:r>
              <a:rPr lang="es-ES" dirty="0" smtClean="0"/>
              <a:t>+ TOTAL DIRECTOS EN SUNCHALES:		</a:t>
            </a:r>
          </a:p>
          <a:p>
            <a:r>
              <a:rPr lang="es-ES" dirty="0" smtClean="0"/>
              <a:t>+ TOTAL INDIRECTOS EN ARGENTINA (Estimado):</a:t>
            </a:r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ESTRUCTURA DE FUNCIONAMIENTO DEL PROGRAMA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SOPORTE DEL EQUIPO INVESTIGADOR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750"/>
            <a:ext cx="8964610" cy="482467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s-ES" b="1" dirty="0" smtClean="0"/>
              <a:t>CARGO					SUMINISTRADO POR</a:t>
            </a:r>
            <a:endParaRPr lang="es-ES" dirty="0" smtClean="0"/>
          </a:p>
          <a:p>
            <a:pPr algn="just">
              <a:buNone/>
            </a:pPr>
            <a:r>
              <a:rPr lang="es-ES" b="1" dirty="0" smtClean="0"/>
              <a:t>COORDINADOR GENERAL			CASA COOPERATIVA</a:t>
            </a:r>
            <a:endParaRPr lang="es-ES" dirty="0" smtClean="0"/>
          </a:p>
          <a:p>
            <a:pPr algn="just">
              <a:buNone/>
            </a:pPr>
            <a:r>
              <a:rPr lang="es-ES" b="1" dirty="0" smtClean="0"/>
              <a:t>Función: </a:t>
            </a:r>
            <a:r>
              <a:rPr lang="es-ES" dirty="0" smtClean="0"/>
              <a:t>Colaborar y Supervisar el funcionamiento en general. Confeccionar el</a:t>
            </a:r>
          </a:p>
          <a:p>
            <a:pPr algn="just">
              <a:buNone/>
            </a:pPr>
            <a:r>
              <a:rPr lang="es-ES" dirty="0" smtClean="0"/>
              <a:t>cronograma de visitas a las entidades, sugiriendo la cantidad de investigadores</a:t>
            </a:r>
          </a:p>
          <a:p>
            <a:pPr algn="just">
              <a:buNone/>
            </a:pPr>
            <a:r>
              <a:rPr lang="es-ES" dirty="0" smtClean="0"/>
              <a:t>para cada grupo, disponiendo reuniones previas al comienzo de ésta etapa,</a:t>
            </a:r>
          </a:p>
          <a:p>
            <a:pPr algn="just">
              <a:buNone/>
            </a:pPr>
            <a:r>
              <a:rPr lang="es-ES" dirty="0" smtClean="0"/>
              <a:t>orientativas sobre el Análisis Previo de cada caso. Fijar los tiempos y establecer los</a:t>
            </a:r>
          </a:p>
          <a:p>
            <a:pPr algn="just">
              <a:buNone/>
            </a:pPr>
            <a:r>
              <a:rPr lang="es-ES" dirty="0" smtClean="0"/>
              <a:t>plazos en general.</a:t>
            </a:r>
          </a:p>
          <a:p>
            <a:pPr algn="just">
              <a:buNone/>
            </a:pPr>
            <a:r>
              <a:rPr lang="es-ES" dirty="0" smtClean="0"/>
              <a:t>Elaborar el compendio e informe/análisis genérico para enviar a la ACI Américas</a:t>
            </a:r>
          </a:p>
          <a:p>
            <a:pPr algn="just">
              <a:buNone/>
            </a:pPr>
            <a:r>
              <a:rPr lang="es-ES" dirty="0" smtClean="0"/>
              <a:t>y/o presentar ante diversas Instituciones, propensas al Relacionamiento.</a:t>
            </a:r>
          </a:p>
          <a:p>
            <a:pPr algn="just">
              <a:buNone/>
            </a:pPr>
            <a:r>
              <a:rPr lang="es-ES" b="1" dirty="0" smtClean="0"/>
              <a:t>	</a:t>
            </a:r>
            <a:endParaRPr lang="es-ES" dirty="0" smtClean="0"/>
          </a:p>
          <a:p>
            <a:pPr algn="just">
              <a:buNone/>
            </a:pPr>
            <a:r>
              <a:rPr lang="es-ES" b="1" dirty="0" smtClean="0"/>
              <a:t>SECRETARIA ADMINISTRATIVA		CASA COOPERATIVA</a:t>
            </a:r>
            <a:endParaRPr lang="es-ES" dirty="0" smtClean="0"/>
          </a:p>
          <a:p>
            <a:pPr algn="just">
              <a:buNone/>
            </a:pPr>
            <a:r>
              <a:rPr lang="es-ES" b="1" dirty="0" smtClean="0"/>
              <a:t>Función: </a:t>
            </a:r>
            <a:r>
              <a:rPr lang="es-ES" dirty="0" smtClean="0"/>
              <a:t>Asistir al Coordinador General. Coordinar las entrevistas con las</a:t>
            </a:r>
          </a:p>
          <a:p>
            <a:pPr algn="just">
              <a:buNone/>
            </a:pPr>
            <a:r>
              <a:rPr lang="es-ES" dirty="0" smtClean="0"/>
              <a:t>Entidades. Mantener contacto con la Secretaria Académica. Colaborar con la</a:t>
            </a:r>
          </a:p>
          <a:p>
            <a:pPr algn="just">
              <a:buNone/>
            </a:pPr>
            <a:r>
              <a:rPr lang="es-ES" dirty="0" smtClean="0"/>
              <a:t>presentación de los informes y archivo de los mismos.</a:t>
            </a:r>
          </a:p>
          <a:p>
            <a:pPr algn="just">
              <a:buNone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ESTRUCTURA DE FUNCIONAMIENTO DEL PROGRAMA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SOPORTE DEL EQUIPO INVESTIGADOR (continuación)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690"/>
            <a:ext cx="8964610" cy="53732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s-ES" sz="8000" b="1" dirty="0" smtClean="0"/>
          </a:p>
          <a:p>
            <a:pPr>
              <a:buNone/>
            </a:pPr>
            <a:r>
              <a:rPr lang="es-ES" sz="8000" b="1" dirty="0" smtClean="0"/>
              <a:t>CARGO						SUMINISTRADO POR</a:t>
            </a:r>
          </a:p>
          <a:p>
            <a:pPr>
              <a:buNone/>
            </a:pPr>
            <a:r>
              <a:rPr lang="es-ES" sz="8000" b="1" dirty="0" smtClean="0"/>
              <a:t>COORDINADOR ACADEMICO			ICES – TERCIARIO</a:t>
            </a:r>
          </a:p>
          <a:p>
            <a:pPr marL="0" algn="just">
              <a:spcBef>
                <a:spcPts val="0"/>
              </a:spcBef>
              <a:buNone/>
            </a:pPr>
            <a:r>
              <a:rPr lang="es-ES" sz="8000" b="1" dirty="0" smtClean="0"/>
              <a:t>Función: </a:t>
            </a:r>
            <a:r>
              <a:rPr lang="es-ES" sz="8000" dirty="0" smtClean="0"/>
              <a:t>Contacto permanente con el Coordinador General y el Capacitador. Seleccionar los profesores y alumnos, efectuándole las convocatorias generales. Atender consultas en la etapa investigativa. Establecer métodos y planillas de control. Colaborar en la redacción del borrador de los informe de cada grupo. Asistir a las charlas de Capacitación. Participar en la redacción del compendio y análisis genérico. Elaborar un informe final, enfocado desde el punto de vista Pedagógico/Académico para elevar al Ministerio de Educación y a las Instituciones del ámbito Educativo. Incorporar el  material a WEB.</a:t>
            </a:r>
            <a:endParaRPr lang="es-ES" sz="8000" smtClean="0"/>
          </a:p>
          <a:p>
            <a:pPr marL="0" algn="just">
              <a:spcBef>
                <a:spcPts val="0"/>
              </a:spcBef>
              <a:buNone/>
            </a:pPr>
            <a:endParaRPr lang="es-ES" sz="8000" dirty="0" smtClean="0"/>
          </a:p>
          <a:p>
            <a:pPr algn="just">
              <a:buNone/>
            </a:pPr>
            <a:r>
              <a:rPr lang="es-ES" sz="8000" b="1" dirty="0" smtClean="0"/>
              <a:t> SECRETARIA ACADEMICA			ICES – TERCIARIO</a:t>
            </a:r>
          </a:p>
          <a:p>
            <a:pPr marL="0" algn="just">
              <a:buNone/>
            </a:pPr>
            <a:r>
              <a:rPr lang="es-ES" sz="8000" b="1" dirty="0" smtClean="0"/>
              <a:t>Función: </a:t>
            </a:r>
            <a:r>
              <a:rPr lang="es-ES" sz="8000" dirty="0" smtClean="0"/>
              <a:t>Mantener contacto con el Coordinador Académico, Secretaria Administrativa y Capacitador. Informar horarios disponibles. Convocar a Profesores y alumnos, entregar planillas de trabajo y controlar asistencias, efectuando el informe sobre las mismas. Recepción de borradores de informes para derivar al área de Redacción y posterior retorno. Recepción de los informes definitivos. Archivo de la documentación.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ESTRUCTURA DE FUNCIONAMIENTO DEL PROGRAMA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RECEPCIÓN DEL EQUIPO INVESTIGADOR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700760"/>
            <a:ext cx="9144000" cy="53732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2000" b="1" dirty="0" smtClean="0"/>
              <a:t>CARGO					SUMINISTRADO POR</a:t>
            </a:r>
            <a:endParaRPr lang="es-ES" sz="2000" dirty="0" smtClean="0"/>
          </a:p>
          <a:p>
            <a:pPr algn="just">
              <a:buNone/>
            </a:pPr>
            <a:r>
              <a:rPr lang="es-ES" sz="2000" b="1" dirty="0" smtClean="0"/>
              <a:t> </a:t>
            </a:r>
            <a:endParaRPr lang="es-ES" sz="2000" dirty="0" smtClean="0"/>
          </a:p>
          <a:p>
            <a:pPr algn="just">
              <a:buNone/>
            </a:pPr>
            <a:r>
              <a:rPr lang="es-ES" sz="2000" b="1" dirty="0" smtClean="0"/>
              <a:t>CONSEJEROS, DIRECTIVOS Y/O GERENTES	CADA ENTIDAD ASOCIADA</a:t>
            </a:r>
            <a:endParaRPr lang="es-ES" sz="2000" dirty="0" smtClean="0"/>
          </a:p>
          <a:p>
            <a:pPr marL="0" algn="just">
              <a:buNone/>
            </a:pPr>
            <a:r>
              <a:rPr lang="es-ES" sz="2000" b="1" dirty="0" smtClean="0"/>
              <a:t>Función</a:t>
            </a:r>
            <a:r>
              <a:rPr lang="es-ES" sz="2000" dirty="0" smtClean="0"/>
              <a:t>: Realizar una concisa exposición sobre el origen y el accionar de la Entidad, profundizando sobre su relación con los Asociados y vínculos con la comunidad donde actúa. Responder a las inquietudes que le fueron planteadas en esa exposición.</a:t>
            </a:r>
          </a:p>
          <a:p>
            <a:pPr algn="just">
              <a:buNone/>
            </a:pPr>
            <a:r>
              <a:rPr lang="es-ES" sz="2000" b="1" dirty="0" smtClean="0">
                <a:solidFill>
                  <a:srgbClr val="00B050"/>
                </a:solidFill>
              </a:rPr>
              <a:t> </a:t>
            </a:r>
            <a:endParaRPr lang="es-ES" sz="2000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es-ES" sz="2000" b="1" dirty="0" smtClean="0"/>
              <a:t>RESPONSABLE INTERNO			CADA ENTIDAD ASOCIADA</a:t>
            </a:r>
            <a:endParaRPr lang="es-ES" sz="2000" dirty="0" smtClean="0"/>
          </a:p>
          <a:p>
            <a:pPr marL="0" algn="just">
              <a:buNone/>
            </a:pPr>
            <a:r>
              <a:rPr lang="es-ES" sz="2000" b="1" dirty="0" smtClean="0"/>
              <a:t>Función</a:t>
            </a:r>
            <a:r>
              <a:rPr lang="es-ES" sz="2000" dirty="0" smtClean="0"/>
              <a:t>: Mantener contactos (vía electrónica) con la Secretaría Administrativa y Jefe de Grupo de Investigadores. Reunirse con los investigadores (Profesor y Alumnos), proveyéndole la documentación e información. Atender consultas. Propender a que la tarea culmine con éxito. Colaborar con la redacción del informe y corroborar su contenido, coordinando con los Consejeros, Directivos y Funcionarios. </a:t>
            </a:r>
            <a:endParaRPr lang="es-ES" sz="2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539440" y="836640"/>
            <a:ext cx="7921100" cy="1440200"/>
          </a:xfrm>
          <a:prstGeom prst="round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460" y="1052670"/>
            <a:ext cx="7705070" cy="100814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ES" sz="6000" b="1" dirty="0" smtClean="0">
                <a:ln>
                  <a:solidFill>
                    <a:schemeClr val="tx1"/>
                  </a:solidFill>
                </a:ln>
              </a:rPr>
              <a:t/>
            </a:r>
            <a:br>
              <a:rPr lang="es-ES" sz="6000" b="1" dirty="0" smtClean="0">
                <a:ln>
                  <a:solidFill>
                    <a:schemeClr val="tx1"/>
                  </a:solidFill>
                </a:ln>
              </a:rPr>
            </a:br>
            <a:r>
              <a:rPr lang="es-ES" sz="6000" b="1" dirty="0" smtClean="0">
                <a:ln>
                  <a:solidFill>
                    <a:schemeClr val="tx1"/>
                  </a:solidFill>
                </a:ln>
              </a:rPr>
              <a:t>ASOCIATIVISMO</a:t>
            </a:r>
            <a:r>
              <a:rPr lang="es-ES" b="1" dirty="0" smtClean="0">
                <a:ln/>
                <a:solidFill>
                  <a:schemeClr val="accent3"/>
                </a:solidFill>
              </a:rPr>
              <a:t/>
            </a:r>
            <a:br>
              <a:rPr lang="es-ES" b="1" dirty="0" smtClean="0">
                <a:ln/>
                <a:solidFill>
                  <a:schemeClr val="accent3"/>
                </a:solidFill>
              </a:rPr>
            </a:br>
            <a:endParaRPr lang="es-ES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3140960"/>
            <a:ext cx="9144000" cy="2567220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 </a:t>
            </a:r>
          </a:p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 HERRAMIENTA PARA EL</a:t>
            </a:r>
          </a:p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 </a:t>
            </a:r>
          </a:p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 DESARROLLO</a:t>
            </a:r>
          </a:p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 </a:t>
            </a:r>
          </a:p>
          <a:p>
            <a:pPr>
              <a:spcBef>
                <a:spcPct val="0"/>
              </a:spcBef>
            </a:pPr>
            <a:r>
              <a:rPr lang="es-ES" sz="11200" b="1" dirty="0" smtClean="0">
                <a:solidFill>
                  <a:schemeClr val="tx1"/>
                </a:solidFill>
                <a:latin typeface="Baskerville Old Face" pitchFamily="18" charset="0"/>
                <a:ea typeface="+mj-ea"/>
                <a:cs typeface="+mj-cs"/>
              </a:rPr>
              <a:t>ECONOMICO Y SOCIAL</a:t>
            </a:r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10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ESTRUCTURA DE FUNCIONAMIENTO DEL PROGRAMA 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EQUIPO DE INVESTIGACION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81170"/>
            <a:ext cx="9144000" cy="6220340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es-ES" sz="4500" b="1" dirty="0" smtClean="0"/>
              <a:t>CARGO					SUMINISTRADO POR</a:t>
            </a:r>
          </a:p>
          <a:p>
            <a:pPr algn="just">
              <a:buNone/>
            </a:pPr>
            <a:r>
              <a:rPr lang="es-ES" sz="4500" b="1" dirty="0" smtClean="0"/>
              <a:t>	</a:t>
            </a:r>
          </a:p>
          <a:p>
            <a:pPr algn="just">
              <a:buNone/>
            </a:pPr>
            <a:r>
              <a:rPr lang="es-ES" sz="4500" b="1" dirty="0" smtClean="0"/>
              <a:t>CAPACITADORES				ICES</a:t>
            </a:r>
            <a:endParaRPr lang="es-ES" sz="4500" dirty="0" smtClean="0"/>
          </a:p>
          <a:p>
            <a:pPr marL="0" algn="just">
              <a:buNone/>
            </a:pPr>
            <a:r>
              <a:rPr lang="es-ES" sz="4500" b="1" dirty="0" smtClean="0"/>
              <a:t>Función: </a:t>
            </a:r>
            <a:r>
              <a:rPr lang="es-ES" sz="4500" dirty="0" smtClean="0"/>
              <a:t>Mantener contacto con el Coordinador Académico y la Secretaria Académica. Brindar las clases de Capacitación para los Jefes de Grupo (Profesores) e Investigadores (Alumnos). Atender (vía electrónica) las consultas del Jefe de Grupo o Coordinador Académico. Orientar el enfoque de la investigación. Definir la forma de archivar los documentos. </a:t>
            </a:r>
          </a:p>
          <a:p>
            <a:pPr algn="just">
              <a:buNone/>
            </a:pPr>
            <a:r>
              <a:rPr lang="es-ES" sz="3400" b="1" dirty="0" smtClean="0"/>
              <a:t> </a:t>
            </a:r>
            <a:endParaRPr lang="es-ES" sz="3400" dirty="0" smtClean="0"/>
          </a:p>
          <a:p>
            <a:pPr algn="just">
              <a:buNone/>
            </a:pPr>
            <a:r>
              <a:rPr lang="es-ES" sz="4500" b="1" dirty="0" smtClean="0"/>
              <a:t>JEFES DE GRUPOS (PROFESORES)		ICES / SAN JOSE - TERCIARIOS</a:t>
            </a:r>
            <a:endParaRPr lang="es-ES" sz="4500" dirty="0" smtClean="0"/>
          </a:p>
          <a:p>
            <a:pPr marL="0" algn="just">
              <a:buNone/>
            </a:pPr>
            <a:r>
              <a:rPr lang="es-ES" sz="4500" b="1" dirty="0" smtClean="0"/>
              <a:t>Función: </a:t>
            </a:r>
            <a:r>
              <a:rPr lang="es-ES" sz="4500" dirty="0" smtClean="0"/>
              <a:t>Mantener contacto con el Coordinador Académico y la Secretaria Académica. Efectuar consultas personales al Coordinador y por vía electrónica al Capacitador y al Responsable Interno. Asistir a la primera visita que se realice a la Entidad objeto de la investigación. Asistir y orientar a los investigadores. Asistir a las clases de Capacitación. Participar en  reuniones de evaluación, en la redacción, tratamiento y elevación del informe. Acompañar en la Jornada Académica.</a:t>
            </a:r>
          </a:p>
          <a:p>
            <a:pPr algn="just">
              <a:buNone/>
            </a:pPr>
            <a:r>
              <a:rPr lang="es-ES" sz="4000" b="1" dirty="0" smtClean="0"/>
              <a:t> </a:t>
            </a:r>
            <a:endParaRPr lang="es-ES" sz="4000" dirty="0" smtClean="0"/>
          </a:p>
          <a:p>
            <a:pPr algn="just">
              <a:buNone/>
            </a:pPr>
            <a:r>
              <a:rPr lang="es-ES" sz="4000" b="1" dirty="0" smtClean="0"/>
              <a:t> </a:t>
            </a:r>
            <a:r>
              <a:rPr lang="es-ES" sz="4500" b="1" dirty="0" smtClean="0"/>
              <a:t>INVESTIGADORES (ALUMNOS)		ICES / SAN JOSE – TERCIARIOS</a:t>
            </a:r>
            <a:r>
              <a:rPr lang="es-ES" sz="4000" b="1" dirty="0" smtClean="0"/>
              <a:t>	</a:t>
            </a:r>
          </a:p>
          <a:p>
            <a:pPr marL="0" algn="just">
              <a:buNone/>
            </a:pPr>
            <a:r>
              <a:rPr lang="es-ES" sz="4000" b="1" dirty="0" smtClean="0"/>
              <a:t> </a:t>
            </a:r>
            <a:r>
              <a:rPr lang="es-ES" sz="4500" b="1" dirty="0" smtClean="0"/>
              <a:t>Función: </a:t>
            </a:r>
            <a:r>
              <a:rPr lang="es-ES" sz="4500" dirty="0" smtClean="0"/>
              <a:t>Mantener contacto con la Secretaria Académica y el Jefe de Grupo, en ausencia de éste, podrá hacerlo con el Coordinador Académico. Sugerir preguntas o plantear dudas para que el Jefe de Grupo las eleve al Investigador. Asistir a las clases de Capacitación. Desarrollar la tarea de campo, según ha sido pre-establecida. Redactar los informes solicitando la asistencia del Jefe, participando en el tratamiento y elevación de los mismos. Entregar los informes preliminares y definitivos en la Secretaría Académica. Asistir a reuniones de evaluación. Explicar el informe en la Jornada académica. </a:t>
            </a:r>
          </a:p>
          <a:p>
            <a:pPr marL="0">
              <a:buNone/>
            </a:pPr>
            <a:r>
              <a:rPr lang="es-ES" sz="4500" dirty="0" smtClean="0"/>
              <a:t>		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METODO DE TRABAJO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ETAPA PREVIA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10"/>
            <a:ext cx="8964610" cy="525673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2400" dirty="0" smtClean="0"/>
              <a:t>+	</a:t>
            </a:r>
            <a:r>
              <a:rPr lang="es-ES" sz="1800" dirty="0" smtClean="0"/>
              <a:t>REUNIONES INFORMATIVAS PARA LAS COMUNIDADES EDUCATIVAS TERCIARIAS (ICES/SAN JOSE) Y LAS ENTIDADES ASOCIADAS A CASA COOPERATIVA.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	REGISTRO DE ASPIRANTES (PROFESORES Y ALUMNOS)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	JORNADAS DE CAPACITACION EN INVESTIGACION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	CONFORMACION DE LOS GRUPOS DE INVESTIGACION, QUE SE FIJARAN DE ACUERDO AL ANALISIS PREVIO SOBRE LA ENTIDAD A VISITAR. CONSTARAN DE UN JEFE DE GRUPO (Profesor) Y DE DOS A SEIS INVESTIGADORES (Alumnos). EN LOS CASOS QUE SEA NECESARIO, EL JEFE DE GRUPO CONTARA CON LA ASISTENCIA DE OTRO PROFESOR. 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	ELABORAR CRONOGRAMA DE VISITAS A LAS ENTIDADES PARA LA EJECUCION DE LA  INVESTIGACIÓN.</a:t>
            </a:r>
          </a:p>
          <a:p>
            <a:pPr>
              <a:buNone/>
            </a:pPr>
            <a:r>
              <a:rPr lang="es-ES" sz="1800" b="1" dirty="0" smtClean="0"/>
              <a:t>		</a:t>
            </a:r>
            <a:endParaRPr lang="es-ES" sz="1800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METODO DE TRABAJO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8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ETAPA INVESTIGATIVA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00"/>
            <a:ext cx="9144000" cy="580533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VISITAS A LAS ENTIDADES, DE ACUERDO AL CRONOGRAMA PRE-FIJADO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ESTUDIO E INVESTIGACION SOBRE EL MATERIAL RECIBIDO</a:t>
            </a:r>
          </a:p>
          <a:p>
            <a:pPr algn="just">
              <a:lnSpc>
                <a:spcPct val="110000"/>
              </a:lnSpc>
              <a:buNone/>
            </a:pPr>
            <a:endParaRPr lang="es-ES" sz="19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INVESTIGACION ELECTRONICA SOBRE ENTIDADES SIMILARES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REUNIONES DEL GRUPO CON EL PROFESOR JEFE.</a:t>
            </a:r>
          </a:p>
          <a:p>
            <a:pPr algn="just">
              <a:lnSpc>
                <a:spcPct val="110000"/>
              </a:lnSpc>
              <a:buNone/>
            </a:pPr>
            <a:endParaRPr lang="es-ES" sz="19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CONTACTO CON EL RESPONSABLE INTERNO PARA EVACUAR CONSULTAS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NUEVAS VISITAS PARA PROFUNDIZAR O RECABAR MÁS INFORMACION</a:t>
            </a:r>
          </a:p>
          <a:p>
            <a:pPr algn="just">
              <a:lnSpc>
                <a:spcPct val="110000"/>
              </a:lnSpc>
              <a:buNone/>
            </a:pPr>
            <a:endParaRPr lang="es-ES" sz="19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CONSULTA VIA ELECTRONICA, DEL JEFE DE GRUPO AL CAPACITADOR, PARA ORIENTAR LA INVESTIGACION O DAR RESPUESTAS A INQUIETUDES O DUDAS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CONTINUACION DE LA INVESTIGACION ELECTRONICA</a:t>
            </a:r>
          </a:p>
          <a:p>
            <a:pPr algn="just">
              <a:lnSpc>
                <a:spcPct val="110000"/>
              </a:lnSpc>
              <a:buNone/>
            </a:pPr>
            <a:endParaRPr lang="es-ES" sz="19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NUEVAS REUNIONES GRUPALES CON EL PROFESOR JEFE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REPETICION DEL CONTACTO CON EL RESPONSABLE INTERNO, PARA CULMINAR CON LA TOMA DE LA INFORMACION</a:t>
            </a:r>
          </a:p>
          <a:p>
            <a:pPr algn="just">
              <a:lnSpc>
                <a:spcPct val="110000"/>
              </a:lnSpc>
              <a:buNone/>
            </a:pPr>
            <a:endParaRPr lang="es-ES" sz="19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900" dirty="0" smtClean="0"/>
              <a:t>+ RESGUARDAR EN EL ICES EL MATERIAL RECIBIDO, FISICO Y ELECTRÓNICO.	</a:t>
            </a:r>
            <a:r>
              <a:rPr lang="es-ES" sz="2000" dirty="0" smtClean="0"/>
              <a:t>	</a:t>
            </a:r>
          </a:p>
          <a:p>
            <a:pPr>
              <a:buNone/>
            </a:pPr>
            <a:r>
              <a:rPr lang="es-ES" sz="2000" dirty="0" smtClean="0"/>
              <a:t>		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366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560"/>
            <a:ext cx="9144000" cy="764630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METODO DE TRABAJO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ULTIMA ETAPA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84730"/>
            <a:ext cx="9144000" cy="518472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1800" dirty="0" smtClean="0"/>
              <a:t>+ REUNION EVALUATIVA (INVESTIGADORES, JEFE Y COORDINADOR ACADEMICO), A EFECTOS DE DAR POR TERMINADA LA INVESTIGACION, DOCUMENTAR LAS REUNIONES EN ACTAS.</a:t>
            </a:r>
          </a:p>
          <a:p>
            <a:pPr algn="just">
              <a:buNone/>
            </a:pPr>
            <a:r>
              <a:rPr lang="es-ES" sz="1800" dirty="0" smtClean="0"/>
              <a:t>+ ELABORACION DEL BORRADOR DEL INFORME JUNTO AL JEFE, SOLICITANDO COLABORACION AL COORDINADOR ACADEMICO.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 PRESENTACION DEL INFORME EN SECRETARIA ACADEMICA, PARA QUE LO DERIVE AL AREA DE REDACCION PARA SU VISADO Y POSTERIOR RETORNO.</a:t>
            </a:r>
          </a:p>
          <a:p>
            <a:pPr algn="just">
              <a:buNone/>
            </a:pPr>
            <a:r>
              <a:rPr lang="es-ES" sz="1800" dirty="0" smtClean="0"/>
              <a:t>+ TRATAMIENTO DEL INFORME JUNTO AL RESPONSABLE INTERNO DE CADA    ENTIDAD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 ELEVACION DEL INFORME DEFINITIVO AL COORDINADOR ACADEMICO, DENTRO DE LOS PLAZOS PRE-ESTABLECIDOS PARA CADA ENTIDAD</a:t>
            </a:r>
          </a:p>
          <a:p>
            <a:pPr algn="just">
              <a:buNone/>
            </a:pPr>
            <a:r>
              <a:rPr lang="es-ES" sz="1800" dirty="0" smtClean="0"/>
              <a:t>+ JORNADA ACADEMICA, PRESENTACION DE INFORMES (ESTILO TESIS)</a:t>
            </a:r>
          </a:p>
          <a:p>
            <a:pPr algn="just">
              <a:buNone/>
            </a:pPr>
            <a:endParaRPr lang="es-ES" sz="1800" dirty="0" smtClean="0"/>
          </a:p>
          <a:p>
            <a:pPr algn="just">
              <a:buNone/>
            </a:pPr>
            <a:r>
              <a:rPr lang="es-ES" sz="1800" dirty="0" smtClean="0"/>
              <a:t>+ EVENTO DE CIERRE</a:t>
            </a:r>
          </a:p>
          <a:p>
            <a:pPr algn="just">
              <a:buNone/>
            </a:pPr>
            <a:r>
              <a:rPr lang="es-ES" sz="1800" dirty="0" smtClean="0"/>
              <a:t>+ DIFUNDIR, POR DIVERSOS MEDIOS, EL DOCUMENTO QUE HAYA SIDO ELABORADO</a:t>
            </a:r>
            <a:r>
              <a:rPr lang="es-ES" sz="2000" dirty="0" smtClean="0"/>
              <a:t> </a:t>
            </a:r>
            <a:endParaRPr lang="es-ES" sz="2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7921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560"/>
            <a:ext cx="9144000" cy="72010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ENTIDADES ASOCIADAS QUE PARTICIPAN DEL PROGRAMA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CON PROPOSITOS Y ACTIVIDADES ESPECÍFICAS: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1052670"/>
            <a:ext cx="91440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						        R U B R O S:</a:t>
            </a:r>
            <a:endParaRPr lang="es-ES" dirty="0" smtClean="0"/>
          </a:p>
          <a:p>
            <a:r>
              <a:rPr lang="es-ES" b="1" dirty="0" smtClean="0"/>
              <a:t>DENOMINACION:				PRINCIPAL:		SECUNDARIOS:</a:t>
            </a:r>
            <a:endParaRPr lang="es-ES" dirty="0" smtClean="0"/>
          </a:p>
          <a:p>
            <a:r>
              <a:rPr lang="es-ES" b="1" dirty="0" smtClean="0"/>
              <a:t>		</a:t>
            </a:r>
          </a:p>
          <a:p>
            <a:r>
              <a:rPr lang="es-ES" b="1" baseline="30000" dirty="0" smtClean="0"/>
              <a:t>SANCOR COOPERATIVAS UNIDAS LTDA.			INDUSTRIAL		COMERCIAL/PROVISION		 </a:t>
            </a:r>
            <a:endParaRPr lang="es-ES" b="1" dirty="0" smtClean="0"/>
          </a:p>
          <a:p>
            <a:r>
              <a:rPr lang="es-ES" b="1" baseline="30000" dirty="0" smtClean="0"/>
              <a:t>SANCOR COOPERATIVA DE SEGUROS LTDA. 			SEGUROS		SERVICIOS	</a:t>
            </a:r>
          </a:p>
          <a:p>
            <a:endParaRPr lang="es-ES" b="1" baseline="30000" dirty="0" smtClean="0"/>
          </a:p>
          <a:p>
            <a:r>
              <a:rPr lang="es-ES" b="1" baseline="30000" dirty="0" smtClean="0"/>
              <a:t>CASA COOPERATIVA DE PROVISION SUNCHALES LTDA.		PROMOCION/DIFUSION	CAPACITACION</a:t>
            </a:r>
            <a:endParaRPr lang="es-ES" b="1" dirty="0" smtClean="0"/>
          </a:p>
          <a:p>
            <a:r>
              <a:rPr lang="es-ES" b="1" baseline="30000" dirty="0" smtClean="0"/>
              <a:t>			</a:t>
            </a:r>
            <a:endParaRPr lang="es-ES" b="1" dirty="0" smtClean="0"/>
          </a:p>
          <a:p>
            <a:r>
              <a:rPr lang="es-ES" b="1" baseline="30000" dirty="0" smtClean="0"/>
              <a:t>COOPERATIVA LTDA. AGRICOLA GANADERA DE SUNCHALES	COMERCIAL		PROVISION/SERVICIOS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COOPERATIVA LTDA. PROVISION AGUA POTABLE SUNCHALES	SERVICIOS PUBLICOS	CONSTRUCCION/SERVICIOS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UNION DE COOPERATIVAS GANADERAS (UNCOGA/SODECAR)	INDUSTRIAL</a:t>
            </a:r>
            <a:endParaRPr lang="es-ES" b="1" dirty="0" smtClean="0"/>
          </a:p>
          <a:p>
            <a:endParaRPr lang="es-ES" b="1" dirty="0" smtClean="0"/>
          </a:p>
          <a:p>
            <a:r>
              <a:rPr lang="es-ES" b="1" baseline="30000" dirty="0" smtClean="0"/>
              <a:t>COOPERATIVA ELECTRICIDAD Y TELEFONO COLONIA FRIAS	SERVICIOS PUBLICOS	CONSTRUCCION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COOPERATIVA TELEFONICA CAMILO ALDAO			SERVICIOS PUBLICOS</a:t>
            </a:r>
            <a:endParaRPr lang="es-ES" b="1" dirty="0" smtClean="0"/>
          </a:p>
          <a:p>
            <a:endParaRPr lang="es-ES" b="1" baseline="30000" dirty="0" smtClean="0"/>
          </a:p>
          <a:p>
            <a:r>
              <a:rPr lang="es-ES" b="1" baseline="30000" dirty="0" smtClean="0"/>
              <a:t>FEDERACION COOPERATIVAS ESCOLARES SUNCHALES (</a:t>
            </a:r>
            <a:r>
              <a:rPr lang="es-ES" b="1" baseline="30000" dirty="0" err="1" smtClean="0"/>
              <a:t>Fe.Coop.E.S</a:t>
            </a:r>
            <a:r>
              <a:rPr lang="es-ES" b="1" baseline="30000" dirty="0" smtClean="0"/>
              <a:t>.)	DIFUSION</a:t>
            </a:r>
            <a:endParaRPr lang="es-ES" b="1" dirty="0" smtClean="0"/>
          </a:p>
          <a:p>
            <a:r>
              <a:rPr lang="es-ES" b="1" baseline="30000" dirty="0" smtClean="0"/>
              <a:t>		</a:t>
            </a:r>
            <a:endParaRPr lang="es-ES" dirty="0" smtClean="0"/>
          </a:p>
          <a:p>
            <a:r>
              <a:rPr lang="es-ES" b="1" baseline="30000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7291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560"/>
            <a:ext cx="9144000" cy="648090"/>
          </a:xfrm>
        </p:spPr>
        <p:txBody>
          <a:bodyPr>
            <a:normAutofit fontScale="90000"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ENTIDADES ASOCIADAS QUE PARTICIPAN DEL PROGRAMA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CON PROPOSITOS Y ACTIVIDADES ESPECÍFICAS: (continuación)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0" y="980660"/>
            <a:ext cx="9144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						        R U B R O S:</a:t>
            </a:r>
            <a:endParaRPr lang="es-ES" dirty="0" smtClean="0"/>
          </a:p>
          <a:p>
            <a:r>
              <a:rPr lang="es-ES" b="1" dirty="0" smtClean="0"/>
              <a:t>DENOMINACION:				PRINCIPAL:		SECUNDARIOS:</a:t>
            </a:r>
            <a:endParaRPr lang="es-ES" dirty="0" smtClean="0"/>
          </a:p>
          <a:p>
            <a:endParaRPr lang="es-ES" b="1" baseline="30000" dirty="0" smtClean="0"/>
          </a:p>
          <a:p>
            <a:r>
              <a:rPr lang="es-ES" b="1" baseline="30000" dirty="0" smtClean="0"/>
              <a:t>ASOCIACION MUTUAL SANCOR (AMS)			SALUD		PROVEEDURIA/TURISMO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ASOCIACION MUTUAL PERSONAL SANCOR (AMPS)		SALUD		TURISMO/AYUDA ECONOMICA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SOCIEDAD MUTUAL ITALIANA “ALFREDO CAPELLINI”		CULTURAL</a:t>
            </a:r>
            <a:endParaRPr lang="es-ES" b="1" dirty="0" smtClean="0"/>
          </a:p>
          <a:p>
            <a:r>
              <a:rPr lang="es-ES" b="1" baseline="30000" dirty="0" smtClean="0"/>
              <a:t>		</a:t>
            </a:r>
            <a:endParaRPr lang="es-ES" b="1" dirty="0" smtClean="0"/>
          </a:p>
          <a:p>
            <a:r>
              <a:rPr lang="es-ES" b="1" baseline="30000" dirty="0" smtClean="0"/>
              <a:t>ASOCIACION MUTUAL EX – EMPLEADOS BANCO RURAL		COMPLEMENTO DE SALUD	SUBSIDIOS SOCIALES</a:t>
            </a:r>
            <a:endParaRPr lang="es-ES" b="1" dirty="0" smtClean="0"/>
          </a:p>
          <a:p>
            <a:r>
              <a:rPr lang="es-ES" b="1" baseline="30000" dirty="0" smtClean="0"/>
              <a:t>		</a:t>
            </a:r>
            <a:endParaRPr lang="es-ES" b="1" dirty="0" smtClean="0"/>
          </a:p>
          <a:p>
            <a:r>
              <a:rPr lang="es-ES" b="1" baseline="30000" dirty="0" smtClean="0"/>
              <a:t>FUNDACION SANCOR				DIFUSION		CAPACITACION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FUNDACION DE LA CUENCA				CULTURAL</a:t>
            </a:r>
            <a:endParaRPr lang="es-ES" b="1" dirty="0" smtClean="0"/>
          </a:p>
          <a:p>
            <a:endParaRPr lang="es-ES" b="1" baseline="30000" dirty="0" smtClean="0"/>
          </a:p>
          <a:p>
            <a:r>
              <a:rPr lang="es-ES" b="1" baseline="30000" dirty="0" smtClean="0"/>
              <a:t>FUNDACION GRUPO SANCOR SEGUROS			EDUCACION		PROMOCION	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b="1" dirty="0" smtClean="0"/>
          </a:p>
          <a:p>
            <a:r>
              <a:rPr lang="es-ES" b="1" baseline="30000" dirty="0" smtClean="0"/>
              <a:t>FUNDACION IBEROAMERICANA DE SEGURIDAD Y SALUD OCUPACIONAL	INVESTIGACION	SERVICIOS</a:t>
            </a:r>
            <a:endParaRPr lang="es-ES" b="1" dirty="0" smtClean="0"/>
          </a:p>
          <a:p>
            <a:r>
              <a:rPr lang="es-ES" b="1" baseline="30000" dirty="0" smtClean="0"/>
              <a:t>		</a:t>
            </a:r>
            <a:endParaRPr lang="es-ES" b="1" dirty="0" smtClean="0"/>
          </a:p>
          <a:p>
            <a:r>
              <a:rPr lang="es-ES" b="1" baseline="30000" dirty="0" smtClean="0"/>
              <a:t>FUNDACION SUDECOR LITORAL			CULTURAL		CREDITO	</a:t>
            </a:r>
            <a:endParaRPr lang="es-ES" b="1" dirty="0" smtClean="0"/>
          </a:p>
          <a:p>
            <a:r>
              <a:rPr lang="es-ES" b="1" baseline="30000" dirty="0" smtClean="0"/>
              <a:t> </a:t>
            </a:r>
            <a:endParaRPr lang="es-ES" dirty="0" smtClean="0"/>
          </a:p>
          <a:p>
            <a:r>
              <a:rPr lang="es-ES" b="1" baseline="30000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864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86412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ENTIDADES ASOCIADAS QUE PARTICIPAN DEL PROGRAMA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 AGRUPADAS POR PROPOSITOS Y ACTIVIDADES ASIMILABLES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dirty="0" smtClean="0">
                <a:latin typeface="Arial" pitchFamily="34" charset="0"/>
                <a:cs typeface="Arial" pitchFamily="34" charset="0"/>
              </a:rPr>
            </a:b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20"/>
            <a:ext cx="9144000" cy="568879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s-ES" b="1" dirty="0" smtClean="0"/>
              <a:t>								</a:t>
            </a:r>
            <a:r>
              <a:rPr lang="es-ES" sz="4000" b="1" dirty="0" smtClean="0"/>
              <a:t>R U B R O S:</a:t>
            </a:r>
            <a:endParaRPr lang="es-ES" sz="4000" dirty="0" smtClean="0"/>
          </a:p>
          <a:p>
            <a:pPr>
              <a:buNone/>
            </a:pPr>
            <a:endParaRPr lang="es-ES" sz="4000" b="1" dirty="0" smtClean="0"/>
          </a:p>
          <a:p>
            <a:pPr>
              <a:buNone/>
            </a:pPr>
            <a:r>
              <a:rPr lang="es-ES" sz="4000" b="1" dirty="0" smtClean="0"/>
              <a:t>DENOMINACION:				PRINCIPAL:	SECUNDARIOS:</a:t>
            </a:r>
            <a:endParaRPr lang="es-ES" sz="4000" dirty="0" smtClean="0"/>
          </a:p>
          <a:p>
            <a:pPr>
              <a:buNone/>
            </a:pPr>
            <a:r>
              <a:rPr lang="es-ES" b="1" dirty="0" smtClean="0"/>
              <a:t> </a:t>
            </a:r>
            <a:endParaRPr lang="es-ES" dirty="0" smtClean="0"/>
          </a:p>
          <a:p>
            <a:pPr>
              <a:buNone/>
            </a:pPr>
            <a:r>
              <a:rPr lang="es-ES" sz="3500" b="1" dirty="0" smtClean="0"/>
              <a:t>COOPERATIVA LTDA. TAMBEROS SUNCHALES		SERVICIOS AGRICOLAS	PROVISION/INTERMEDIA</a:t>
            </a:r>
          </a:p>
          <a:p>
            <a:pPr>
              <a:buNone/>
            </a:pPr>
            <a:r>
              <a:rPr lang="es-ES" sz="3500" b="1" dirty="0" smtClean="0"/>
              <a:t>COOPERATIVA LTDA. TAMBEROS COLONIA FRIAS		SERVICIOS AGRICOLAS	PROVISION/INTERMEDIA</a:t>
            </a:r>
          </a:p>
          <a:p>
            <a:pPr>
              <a:buNone/>
            </a:pPr>
            <a:r>
              <a:rPr lang="es-ES" sz="3500" b="1" dirty="0" smtClean="0"/>
              <a:t>COOPERATIVA LTDA. TAMBEROS COLONIA RAQUEL	SERVICIOS AGRICOLAS	PROVISION/INTERMEDIA</a:t>
            </a:r>
          </a:p>
          <a:p>
            <a:pPr>
              <a:buNone/>
            </a:pPr>
            <a:r>
              <a:rPr lang="es-ES" sz="3500" b="1" dirty="0" smtClean="0"/>
              <a:t> </a:t>
            </a:r>
          </a:p>
          <a:p>
            <a:pPr>
              <a:buNone/>
            </a:pPr>
            <a:r>
              <a:rPr lang="es-ES" sz="3500" b="1" dirty="0" smtClean="0"/>
              <a:t>COOPERATIVA LTDA. DE TRABAJO SUNCHALES Nº1	CONSTRUCCION	SERVICIOS</a:t>
            </a:r>
          </a:p>
          <a:p>
            <a:pPr>
              <a:buNone/>
            </a:pPr>
            <a:r>
              <a:rPr lang="es-ES" sz="3500" b="1" dirty="0" smtClean="0"/>
              <a:t>COOPERATIVA LTDA. DE TRABAJO SUNCHALES Nº2	CONSTRUCCION	SERVICIOS		</a:t>
            </a:r>
          </a:p>
          <a:p>
            <a:pPr>
              <a:buNone/>
            </a:pPr>
            <a:r>
              <a:rPr lang="es-ES" sz="3500" b="1" dirty="0" smtClean="0"/>
              <a:t>COOPERATIVA LTDA. DE TRABAJO SUNCHALES Nº3	CONSTRUCCION	SERVICIOS</a:t>
            </a:r>
          </a:p>
          <a:p>
            <a:pPr>
              <a:buNone/>
            </a:pPr>
            <a:r>
              <a:rPr lang="es-ES" sz="3500" b="1" dirty="0" smtClean="0"/>
              <a:t> </a:t>
            </a:r>
          </a:p>
          <a:p>
            <a:pPr>
              <a:buNone/>
            </a:pPr>
            <a:r>
              <a:rPr lang="es-ES" sz="3500" b="1" dirty="0" smtClean="0"/>
              <a:t>ASOC. MUTUAL ASOCIADOS CLUB ATLETICO UNION	AYUDA ECONOMICA	SERVICIOS</a:t>
            </a:r>
          </a:p>
          <a:p>
            <a:pPr>
              <a:buNone/>
            </a:pPr>
            <a:r>
              <a:rPr lang="es-ES" sz="3500" b="1" dirty="0" smtClean="0"/>
              <a:t>ASOC. MUTUAL ASOCIADOS CLUB DEPORTIVO LIBERTAD	AYUDA ECONOMICA	SERVICIOS</a:t>
            </a:r>
          </a:p>
          <a:p>
            <a:pPr>
              <a:buNone/>
            </a:pPr>
            <a:r>
              <a:rPr lang="es-ES" sz="3500" b="1" dirty="0" smtClean="0"/>
              <a:t>ASOC. MUTUAL ASOCIADOS CLUB ARGENTINO		AYUDA ECONOMICA	SERVICIOS</a:t>
            </a:r>
          </a:p>
          <a:p>
            <a:pPr>
              <a:buNone/>
            </a:pPr>
            <a:r>
              <a:rPr lang="es-ES" sz="3500" b="1" dirty="0" smtClean="0"/>
              <a:t>SOCIEDAD MUTUAL ITALIANA PATRIA Y TRABAJO		AYUDA ECONOMICA	SERVICIOS</a:t>
            </a:r>
          </a:p>
          <a:p>
            <a:pPr>
              <a:buNone/>
            </a:pPr>
            <a:r>
              <a:rPr lang="es-ES" sz="3500" b="1" dirty="0" smtClean="0"/>
              <a:t> </a:t>
            </a:r>
          </a:p>
          <a:p>
            <a:pPr>
              <a:buNone/>
            </a:pPr>
            <a:r>
              <a:rPr lang="es-ES" sz="3500" b="1" dirty="0" smtClean="0"/>
              <a:t>ASOC. MUTUAL EMPLEADOS SANCOR SEGUROS		PREVISION		SUBSIDIOS SOCIALE</a:t>
            </a:r>
          </a:p>
          <a:p>
            <a:pPr>
              <a:buNone/>
            </a:pPr>
            <a:r>
              <a:rPr lang="es-ES" sz="3500" b="1" dirty="0" smtClean="0"/>
              <a:t>ASOC. MUTUAL PRODUCTORES ASESORES SANCOR SEGUROS	PREVISION		SUBSIDIOS SOCIALES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0"/>
            <a:ext cx="9144000" cy="576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10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ANALISIS PREVIO SOBRE LAS ENTIDADES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692620"/>
            <a:ext cx="9144000" cy="504070"/>
          </a:xfrm>
        </p:spPr>
        <p:txBody>
          <a:bodyPr/>
          <a:lstStyle/>
          <a:p>
            <a:pPr>
              <a:buNone/>
            </a:pPr>
            <a:r>
              <a:rPr lang="es-ES" sz="1800" b="1" dirty="0" smtClean="0"/>
              <a:t>DENOMINACION: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887135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TEMAS CONSIDERADOS EN EL ANALISIS:</a:t>
            </a:r>
          </a:p>
          <a:p>
            <a:pPr algn="ctr"/>
            <a:endParaRPr lang="es-ES" sz="2000" b="1" dirty="0" smtClean="0"/>
          </a:p>
          <a:p>
            <a:r>
              <a:rPr lang="es-ES" dirty="0" smtClean="0"/>
              <a:t>REPRESENTACION EN LA COMUNIDAD DONDE ACTUA</a:t>
            </a:r>
          </a:p>
          <a:p>
            <a:r>
              <a:rPr lang="es-ES" dirty="0" smtClean="0"/>
              <a:t>TEMA ESPECÍFICO SOBRE EL QUEHACER COTIDIANO</a:t>
            </a:r>
          </a:p>
          <a:p>
            <a:r>
              <a:rPr lang="es-ES" dirty="0" smtClean="0"/>
              <a:t>INSERCION ALCANZADA EN SU ACCIONAR EMPRESARIO </a:t>
            </a:r>
          </a:p>
          <a:p>
            <a:r>
              <a:rPr lang="es-ES" dirty="0" smtClean="0"/>
              <a:t>ACTOS, PROGRAMAS O INFORMES DE R.S.E.</a:t>
            </a:r>
          </a:p>
          <a:p>
            <a:r>
              <a:rPr lang="es-ES" dirty="0" smtClean="0"/>
              <a:t>EVENTOS PARA PRESERVAR EL MEDIO AMBIENTE</a:t>
            </a:r>
          </a:p>
          <a:p>
            <a:r>
              <a:rPr lang="es-ES" dirty="0" smtClean="0"/>
              <a:t>IMPORTE DEL VOLUMEN BRUTO DE OPERACIONES 			</a:t>
            </a:r>
          </a:p>
          <a:p>
            <a:r>
              <a:rPr lang="es-ES" dirty="0" smtClean="0"/>
              <a:t>IMPORTE TOTAL DE LOS ACTIVOS</a:t>
            </a:r>
          </a:p>
          <a:p>
            <a:r>
              <a:rPr lang="es-ES" dirty="0" smtClean="0"/>
              <a:t>CANTIDAD DE PUESTOS DE TRABAJO QUE GENERA</a:t>
            </a:r>
          </a:p>
          <a:p>
            <a:pPr algn="ctr"/>
            <a:endParaRPr lang="es-ES" dirty="0" smtClean="0"/>
          </a:p>
          <a:p>
            <a:pPr algn="ctr"/>
            <a:r>
              <a:rPr lang="es-ES" b="1" dirty="0" smtClean="0"/>
              <a:t>CONCLUSIONES:</a:t>
            </a:r>
          </a:p>
          <a:p>
            <a:pPr algn="ctr"/>
            <a:endParaRPr lang="es-ES" dirty="0" smtClean="0"/>
          </a:p>
          <a:p>
            <a:r>
              <a:rPr lang="es-ES" dirty="0" smtClean="0"/>
              <a:t>GRADO QUE REQUIERE LA INVESTIGACION: </a:t>
            </a:r>
          </a:p>
          <a:p>
            <a:r>
              <a:rPr lang="es-ES" dirty="0" smtClean="0"/>
              <a:t>CONFORMACION DEL GRUPO DE INVESTIGADORES:</a:t>
            </a:r>
          </a:p>
          <a:p>
            <a:r>
              <a:rPr lang="es-ES" dirty="0" smtClean="0"/>
              <a:t>ASIGNACION DE TIEMPOS:</a:t>
            </a:r>
          </a:p>
          <a:p>
            <a:r>
              <a:rPr lang="es-ES" dirty="0" smtClean="0"/>
              <a:t>ESTABLECIMIENTO DE PLAZOS:</a:t>
            </a:r>
          </a:p>
          <a:p>
            <a:endParaRPr lang="es-ES" dirty="0" smtClean="0"/>
          </a:p>
          <a:p>
            <a:r>
              <a:rPr lang="es-ES" dirty="0" smtClean="0"/>
              <a:t>GRUPO Nº       -       INTEGRANTES</a:t>
            </a:r>
          </a:p>
          <a:p>
            <a:r>
              <a:rPr lang="es-ES" dirty="0" smtClean="0"/>
              <a:t> JEFE DE GRUPO:				ASISTENTE:          </a:t>
            </a:r>
          </a:p>
          <a:p>
            <a:r>
              <a:rPr lang="es-ES" dirty="0" smtClean="0"/>
              <a:t>INVESTIGADORES: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0"/>
            <a:ext cx="9144000" cy="576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1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CRONOGRAMA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052670"/>
            <a:ext cx="9144000" cy="60933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ES" b="1" dirty="0" smtClean="0"/>
              <a:t>	</a:t>
            </a:r>
            <a:r>
              <a:rPr lang="es-ES" sz="7200" b="1" dirty="0" smtClean="0"/>
              <a:t>DESARROLLO						PLAZOS AÑO 2011</a:t>
            </a:r>
            <a:endParaRPr lang="es-ES" sz="7200" dirty="0" smtClean="0"/>
          </a:p>
          <a:p>
            <a:pPr>
              <a:buNone/>
            </a:pPr>
            <a:r>
              <a:rPr lang="es-ES" b="1" dirty="0" smtClean="0"/>
              <a:t> </a:t>
            </a:r>
            <a:endParaRPr lang="es-ES" dirty="0" smtClean="0"/>
          </a:p>
          <a:p>
            <a:pPr>
              <a:buNone/>
            </a:pPr>
            <a:r>
              <a:rPr lang="es-ES" b="1" dirty="0" smtClean="0"/>
              <a:t> </a:t>
            </a:r>
            <a:endParaRPr lang="es-ES" sz="5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b="1" dirty="0" smtClean="0"/>
              <a:t>	</a:t>
            </a:r>
            <a:r>
              <a:rPr lang="es-ES" sz="6400" dirty="0" smtClean="0"/>
              <a:t>PROMOCION DEL PROGRAMA				FEBRERO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s-ES" sz="64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CIERRE DEL REGISTRO DE INTERESADOS				28 FEBRERO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CLASES CAPACITACION EN INVESTIGACION			15 MARZO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CONFORMACION GRUPOS DE INVESTIGACION			31 MARZO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	TAREAS DE CAMPO					 ABRIL/SETIEMBRE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	VIAJES DE MOTIVACION					AGOSTO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	PRESENTACION DE INFORMES DEFINITIVOS			31 OCTUBRE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JORNADA ACADEMICA					15NOVIEMBRE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	ELABORACION COMPENDIO CON ANALISIS GENERICO		15 DICIEMBRE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ACTO DE CIERRE						20 DICIEMBRE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s-ES" sz="6400" dirty="0" smtClean="0"/>
              <a:t> 	DIFUSION POR DIVERSOS MEDIOS 				31 DICIEMBRE</a:t>
            </a:r>
            <a:endParaRPr lang="es-ES" dirty="0" smtClean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0"/>
            <a:ext cx="9144000" cy="10526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65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MOTIVACION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PARA EL EQUIPO DE INVESTIGACION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00"/>
            <a:ext cx="9144000" cy="5040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 smtClean="0"/>
              <a:t>IMPLICITA: </a:t>
            </a:r>
            <a:endParaRPr lang="es-ES" sz="2400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0" y="2132820"/>
            <a:ext cx="896461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smtClean="0"/>
              <a:t>+ </a:t>
            </a:r>
            <a:r>
              <a:rPr lang="es-ES" sz="2000" dirty="0" smtClean="0"/>
              <a:t>LA TOMA DE NUEVOS CONOCIMIENTOS, QUE DE NO SER POR LA INSTRUMENTACIÓN DEL PROGRAMA, PODRÍAN SER MUY LEJANOS O INACCESIBLES.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SER PARTE DE ESTE DESAFÍO, COMO LO ES INTEGRAR UN GRUPO DE INVESTIGADORES.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EL ACERCAMIENTO A LAS POSIBILIDADES LABORALES QUE PUEDAN GENERARSE.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POSICIONAR AL ICES ANTE ORGANISMOS INTERNACIONALES CON LOS CUALES ASPIRAMOS A RELACIONARNOS.</a:t>
            </a:r>
            <a:r>
              <a:rPr lang="es-ES" b="1" dirty="0" smtClean="0"/>
              <a:t>	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29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21439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ENFOQUE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052670"/>
            <a:ext cx="9144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SUNCHALES</a:t>
            </a:r>
            <a:endParaRPr lang="es-ES" sz="2800" dirty="0" smtClean="0"/>
          </a:p>
          <a:p>
            <a:endParaRPr lang="es-ES" dirty="0" smtClean="0"/>
          </a:p>
          <a:p>
            <a:r>
              <a:rPr lang="es-ES" b="1" dirty="0" smtClean="0"/>
              <a:t>+ POSEE UN GRAN DESARROLLO DEL COOPERATIVISMO, EN TODOS SUS RUBROS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	Fue declarada “Capital del Cooperativismo” por la Provincia de Santa Fe, 	mediante el dictado del Decreto 3584/1974.</a:t>
            </a:r>
          </a:p>
          <a:p>
            <a:r>
              <a:rPr lang="es-ES" dirty="0" smtClean="0"/>
              <a:t> </a:t>
            </a:r>
          </a:p>
          <a:p>
            <a:r>
              <a:rPr lang="es-ES" dirty="0" smtClean="0"/>
              <a:t>	Ha sido instituida “Capital Nacional del Cooperativismo”,</a:t>
            </a:r>
          </a:p>
          <a:p>
            <a:r>
              <a:rPr lang="es-ES" dirty="0" smtClean="0"/>
              <a:t>	a través de la sanción de la Ley Nacional nº 26037/2005.</a:t>
            </a:r>
          </a:p>
          <a:p>
            <a:r>
              <a:rPr lang="es-ES" dirty="0" smtClean="0"/>
              <a:t> </a:t>
            </a:r>
          </a:p>
          <a:p>
            <a:r>
              <a:rPr lang="es-ES" b="1" dirty="0" smtClean="0"/>
              <a:t>+ ALCANZÓ UN NOTORIO ACCIONAR MUTUALISTA</a:t>
            </a:r>
          </a:p>
          <a:p>
            <a:r>
              <a:rPr lang="es-ES" dirty="0" smtClean="0"/>
              <a:t>	Algunas de ellas creadas o impulsadas desde las Cooperativas.</a:t>
            </a:r>
          </a:p>
          <a:p>
            <a:r>
              <a:rPr lang="es-ES" dirty="0" smtClean="0"/>
              <a:t> </a:t>
            </a:r>
          </a:p>
          <a:p>
            <a:r>
              <a:rPr lang="es-ES" b="1" dirty="0" smtClean="0"/>
              <a:t>+  LAS FUNDACIONES TIENEN UNA INTERESANTE PRESENCIA</a:t>
            </a:r>
          </a:p>
          <a:p>
            <a:r>
              <a:rPr lang="es-ES" dirty="0" smtClean="0"/>
              <a:t>	En su mayoría con origen y/o ligadas al Cooperativismo. </a:t>
            </a:r>
          </a:p>
          <a:p>
            <a:r>
              <a:rPr lang="es-ES" dirty="0" smtClean="0"/>
              <a:t> </a:t>
            </a:r>
          </a:p>
          <a:p>
            <a:r>
              <a:rPr lang="es-ES" b="1" dirty="0" smtClean="0"/>
              <a:t>+  ES POLO CONVOCANTE DE ÉSTE TIPO DE ENTIDADES, RADICADAS EN LA ZONA</a:t>
            </a:r>
          </a:p>
          <a:p>
            <a:r>
              <a:rPr lang="es-ES" dirty="0" smtClean="0"/>
              <a:t>	Mediante la gestión de Casa Cooperativa</a:t>
            </a:r>
          </a:p>
          <a:p>
            <a:r>
              <a:rPr lang="es-ES" b="1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00"/>
            <a:ext cx="9144000" cy="5040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 smtClean="0"/>
              <a:t>EXPLICITA: </a:t>
            </a:r>
            <a:endParaRPr lang="es-ES" sz="2400" dirty="0" smtClean="0"/>
          </a:p>
          <a:p>
            <a:pPr>
              <a:buNone/>
            </a:pPr>
            <a:endParaRPr lang="es-E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1841242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i="1" dirty="0" smtClean="0"/>
              <a:t>APORTADO POR LA FUNDACION GRUPO SANCOR SEGUROS</a:t>
            </a:r>
            <a:r>
              <a:rPr lang="es-ES" sz="2000" b="1" dirty="0" smtClean="0"/>
              <a:t> </a:t>
            </a:r>
            <a:endParaRPr lang="es-ES" sz="2000" dirty="0" smtClean="0"/>
          </a:p>
          <a:p>
            <a:pPr algn="just"/>
            <a:r>
              <a:rPr lang="es-ES" sz="2000" dirty="0" smtClean="0"/>
              <a:t>+ VISITAS A COOPERATIVAS EN EL ESTADO DE PARANÁ, BRASIL Y EN LA PROVINCIA DE MISIONES, ARGENTINA.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VISITAS A COOPERATIVAS EN EL ESTADO DE RIO GRANDE DO SUL, BRASIL Y EN  LA PROVINCIA DE ENTRE RÍOS, ARGENTINA.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POSIBILIDADES DE PARTICIPAR EN PROGRAMAS DE INTERCAMBIO DE ESTUDIANTES.</a:t>
            </a:r>
          </a:p>
          <a:p>
            <a:pPr algn="just"/>
            <a:r>
              <a:rPr lang="es-ES" sz="2000" b="1" dirty="0" smtClean="0"/>
              <a:t> </a:t>
            </a:r>
            <a:endParaRPr lang="es-ES" sz="2000" dirty="0" smtClean="0"/>
          </a:p>
          <a:p>
            <a:pPr algn="ctr"/>
            <a:r>
              <a:rPr lang="es-ES" sz="2000" b="1" i="1" dirty="0" smtClean="0"/>
              <a:t>APORTADO POR CASA COOPERATIVA</a:t>
            </a:r>
            <a:r>
              <a:rPr lang="es-ES" sz="2000" b="1" dirty="0" smtClean="0"/>
              <a:t> </a:t>
            </a:r>
            <a:endParaRPr lang="es-ES" sz="2000" dirty="0" smtClean="0"/>
          </a:p>
          <a:p>
            <a:pPr algn="just"/>
            <a:r>
              <a:rPr lang="es-ES" sz="2000" b="1" dirty="0" smtClean="0"/>
              <a:t>+ </a:t>
            </a:r>
            <a:r>
              <a:rPr lang="es-ES" sz="2000" dirty="0" smtClean="0"/>
              <a:t>OBSEQUIOS POR EL TRABAJO GRUPAL Y EL DESEMPEÑO PERSONAL.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+ GESTIÓN ANTE ORGANISMOS INTERNACIONALES PARA LA PRESENTACIÓN DE TRABAJOS. </a:t>
            </a: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6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MOTIVACION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PARA EL SOPORTE DEL EQUIPO Y EL EQUIPO DE INVESTIGACION</a:t>
            </a:r>
            <a:endParaRPr lang="es-ES" sz="2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484730"/>
            <a:ext cx="896461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IMPLICITA:</a:t>
            </a:r>
            <a:endParaRPr lang="es-ES" sz="2400" dirty="0" smtClean="0"/>
          </a:p>
          <a:p>
            <a:r>
              <a:rPr lang="es-ES" b="1" dirty="0" smtClean="0"/>
              <a:t>	</a:t>
            </a:r>
            <a:endParaRPr lang="es-ES" dirty="0" smtClean="0"/>
          </a:p>
          <a:p>
            <a:pPr algn="just"/>
            <a:r>
              <a:rPr lang="es-ES" sz="2000" dirty="0" smtClean="0"/>
              <a:t>+ PRACTICAR LOS VALORES Y PRINCIPIOS QUE GUÍAN NUESTRO ACCIONAR. EN ESTE CASO DEBEMOS PONER DE MANIFIESTO LA AYUDA MUTUA, RESPONSABILIDAD Y SOLIDARIDAD PARA EDUCAR, FORMAR E INFORMARNOS, ADEMÁS INTERCOOPERAR Y SOBRETODO EXPRESAR EL COMPROMISO CON LA COMUNIDAD.   </a:t>
            </a:r>
          </a:p>
          <a:p>
            <a:r>
              <a:rPr lang="es-ES" b="1" dirty="0" smtClean="0"/>
              <a:t> </a:t>
            </a:r>
            <a:endParaRPr lang="es-ES" dirty="0" smtClean="0"/>
          </a:p>
          <a:p>
            <a:pPr algn="ctr"/>
            <a:r>
              <a:rPr lang="es-ES" b="1" dirty="0" smtClean="0"/>
              <a:t> </a:t>
            </a:r>
            <a:r>
              <a:rPr lang="es-ES" sz="2400" b="1" dirty="0" smtClean="0"/>
              <a:t>EXPLICITA: </a:t>
            </a:r>
            <a:endParaRPr lang="es-ES" sz="2400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ES" b="1" i="1" dirty="0" smtClean="0"/>
              <a:t>			</a:t>
            </a:r>
            <a:r>
              <a:rPr lang="es-ES" sz="2000" b="1" i="1" dirty="0" smtClean="0"/>
              <a:t>APORTADO POR CASA COOPERATIVA</a:t>
            </a:r>
            <a:r>
              <a:rPr lang="es-ES" b="1" dirty="0" smtClean="0"/>
              <a:t> </a:t>
            </a:r>
            <a:endParaRPr lang="es-ES" dirty="0" smtClean="0"/>
          </a:p>
          <a:p>
            <a:pPr algn="just"/>
            <a:r>
              <a:rPr lang="es-ES" dirty="0" smtClean="0"/>
              <a:t>+ </a:t>
            </a:r>
            <a:r>
              <a:rPr lang="es-ES" sz="2000" dirty="0" smtClean="0"/>
              <a:t>PONER A DISPOSICIÓN EL SERVICIO DE ASESORAMIENTO Y ORIENTACIÓN, PARA LA DIAGRAMACIÓN Y ELABORACIÓN DEL “BALANCE SOCIAL”.   </a:t>
            </a:r>
          </a:p>
          <a:p>
            <a:pPr algn="just"/>
            <a:endParaRPr lang="es-ES" sz="2000" b="1" dirty="0" smtClean="0"/>
          </a:p>
          <a:p>
            <a:pPr algn="just"/>
            <a:r>
              <a:rPr lang="es-ES" sz="2000" b="1" dirty="0" smtClean="0"/>
              <a:t>+ </a:t>
            </a:r>
            <a:r>
              <a:rPr lang="es-ES" sz="2000" dirty="0" smtClean="0"/>
              <a:t>ASIGNACIÓN DE CUPOS PARA INTEGRAR EL CONTINGENTE QUE REALIZARÁ LAS VISITAS A COOPERATIVAS.</a:t>
            </a:r>
            <a:endParaRPr lang="es-ES" sz="2000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MOTIVACION</a:t>
            </a:r>
            <a:br>
              <a:rPr lang="es-ES" sz="24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PARA LAS ENTIDADES ASOCIADAS</a:t>
            </a:r>
            <a:endParaRPr lang="es-ES" sz="2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1331550" y="5517290"/>
            <a:ext cx="6480900" cy="7201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0" y="188550"/>
            <a:ext cx="9144000" cy="432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6640"/>
            <a:ext cx="9144000" cy="568879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s-ES" sz="4600" b="1" dirty="0" smtClean="0"/>
          </a:p>
          <a:p>
            <a:pPr algn="ctr">
              <a:buNone/>
            </a:pPr>
            <a:r>
              <a:rPr lang="es-ES" sz="4600" b="1" dirty="0" smtClean="0"/>
              <a:t>CASA COOPERATIVA</a:t>
            </a:r>
            <a:endParaRPr lang="es-ES" sz="4600" dirty="0" smtClean="0"/>
          </a:p>
          <a:p>
            <a:pPr algn="ctr">
              <a:buNone/>
            </a:pPr>
            <a:r>
              <a:rPr lang="es-ES" sz="4600" b="1" dirty="0" smtClean="0"/>
              <a:t>DE PROVISION SUNCHALES LTDA.</a:t>
            </a:r>
          </a:p>
          <a:p>
            <a:pPr algn="ctr">
              <a:buNone/>
            </a:pPr>
            <a:endParaRPr lang="es-ES" sz="4600" dirty="0" smtClean="0"/>
          </a:p>
          <a:p>
            <a:pPr>
              <a:buNone/>
            </a:pPr>
            <a:r>
              <a:rPr lang="es-ES" b="1" dirty="0" smtClean="0"/>
              <a:t> </a:t>
            </a:r>
            <a:endParaRPr lang="es-ES" dirty="0" smtClean="0"/>
          </a:p>
          <a:p>
            <a:pPr algn="ctr">
              <a:buNone/>
            </a:pPr>
            <a:r>
              <a:rPr lang="es-ES" b="1" dirty="0" smtClean="0"/>
              <a:t>SEDE DONDE CONFLUYEN LAS</a:t>
            </a:r>
            <a:endParaRPr lang="es-ES" dirty="0" smtClean="0"/>
          </a:p>
          <a:p>
            <a:pPr algn="ctr">
              <a:buNone/>
            </a:pPr>
            <a:r>
              <a:rPr lang="es-ES" b="1" dirty="0" smtClean="0"/>
              <a:t>ENTIDADES ASOCIATIVAS</a:t>
            </a:r>
            <a:endParaRPr lang="es-ES" dirty="0" smtClean="0"/>
          </a:p>
          <a:p>
            <a:pPr algn="ctr">
              <a:buNone/>
            </a:pPr>
            <a:r>
              <a:rPr lang="es-ES" b="1" dirty="0" smtClean="0"/>
              <a:t> LOCALES Y ZONALES</a:t>
            </a:r>
          </a:p>
          <a:p>
            <a:pPr algn="ctr">
              <a:buNone/>
            </a:pPr>
            <a:endParaRPr lang="es-ES" dirty="0" smtClean="0"/>
          </a:p>
          <a:p>
            <a:pPr>
              <a:buNone/>
            </a:pPr>
            <a:endParaRPr lang="es-ES" b="1" dirty="0" smtClean="0"/>
          </a:p>
          <a:p>
            <a:pPr algn="ctr">
              <a:buNone/>
            </a:pPr>
            <a:r>
              <a:rPr lang="es-ES" b="1" dirty="0" smtClean="0"/>
              <a:t>COOPERATIVAS, MUTUALES Y FUNDACIONES</a:t>
            </a:r>
            <a:endParaRPr lang="es-ES" dirty="0" smtClean="0"/>
          </a:p>
          <a:p>
            <a:pPr algn="ctr">
              <a:buNone/>
            </a:pPr>
            <a:r>
              <a:rPr lang="es-ES" b="1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14238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BASAMENTO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00"/>
            <a:ext cx="8964610" cy="518472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CON EL ENFOQUE PUESTO EN LA CIUDAD DE SUNCHALES, RESPECTO DEL DESARROLLO ALCANZADO EN LAS ENTIDADES DE LA ECONOMIA SOCIAL, A SU VEZ BASANDOSE EN LA CONVOCATORIA DE CASA COOPERATIVA, PUNTO DE  CONFLUENCIA DE ESTE TIPO DE ENTIDADES, ES QUE DESDE ESTA PROPIA CASA ASPIRAMOS A INSTRUMENTAR UN PROGRAMA QUE CONTENGA UN TRABAJO DE INVESTIGACION Y ANALISIS SOBRE EL ACCIONAR DE LAS MISMAS. 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PARA CONCRETAR LA TAREA DE CAMPO,  CONTAREMOS CON LA  PARTICIPACION DE ALUMNOS Y PROFESORES DEL INSTITUTO COOPERATIVO DE ENSEÑANZA SUPERIOR (ICES) Y COMO INVITADO EL COLEGIO SAN JOSE, AMBOS DE NIVEL TERCIARIO,   LA CUAL DEBERÁ DESARROLLARSE EN EL TRANSCURSO DEL CICLO LECTIVO 2011.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ES OPORTUNO MENCIONAR QUE DENTRO DE LAS ENTIDADES ASOCIADAS A ESTA CASA SE ENCUENTRA LA FEDERACION DE COOPERATIVAS ESCOLARES SUNCHALES (</a:t>
            </a:r>
            <a:r>
              <a:rPr lang="es-ES" dirty="0" err="1" smtClean="0"/>
              <a:t>Fe.Coop.E.S</a:t>
            </a:r>
            <a:r>
              <a:rPr lang="es-ES" dirty="0" smtClean="0"/>
              <a:t>.), LA CUAL TAMBIÉN SERÁ INVESTIGADA. DICHA INSTITUCION ES REPRESENTATIVA DE LA EDUCACION COOPERATIVA EN NUESTRA CIUDAD.</a:t>
            </a:r>
          </a:p>
          <a:p>
            <a:endParaRPr lang="es-ES" dirty="0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257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INTRODUCCION AL PROGRAMA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504070"/>
          </a:xfrm>
        </p:spPr>
        <p:txBody>
          <a:bodyPr>
            <a:normAutofit/>
          </a:bodyPr>
          <a:lstStyle/>
          <a:p>
            <a:pPr indent="449263" fontAlgn="base">
              <a:spcAft>
                <a:spcPct val="0"/>
              </a:spcAft>
            </a:pPr>
            <a:r>
              <a:rPr lang="es-ES" sz="2400" b="1" dirty="0" smtClean="0">
                <a:latin typeface="Arial" pitchFamily="34" charset="0"/>
                <a:ea typeface="Times New Roman" pitchFamily="18" charset="0"/>
              </a:rPr>
              <a:t>INTRODUCCION AL PROGRAMA (continuación)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8964610" cy="463719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LA MISMA ENCARARÁ UN TRABAJO DE INVESTIGACIÓN SIMILAR AL QUE HOY SE PRESENTA, BASADO EN LAS 15 COOPERATIVAS ESCOLARES FUNDADAS EN ESTA CIUDAD, QUIENES CONSTITUYEN ESA FEDERACIÓN Y QUE A SU VEZ SON APADRINADAS POR ESTA CASA COOPERATIVA.  EL INFORME RESULTANTE SERA ANEXADO A ESTE PROGRAMA.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CUANDO HAYA CULMINADO LA  PRESENTACION DE LOS INFORMES DIFINITIVOS Y REALIZADO LA JORNADA ACADÉMICA,  PROCEDEREMOS A ELABORAR UN COMPENDIO DE DICHOS INFORMES, ACOMPAÑANDOLO CON UN ANÁLISIS GENÉRICO. SIN DUDA REQUERIREMOS DE UNA RECONOCIDA INSTITUCION VINCULADA AL ASOCIATIVISMO, PARA QUE CORROBORE EL RESULTADO DE ESTE PROGRAMA.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r>
              <a:rPr lang="es-ES" dirty="0" smtClean="0"/>
              <a:t>ESTE EVENTO A DESARROLLARSE EN EL AÑO 2011 SERÁ EL PRIMERO DE ELLOS, YA QUE SE PRETENDE PARCTICARLO QUINQUENALMENTE, MAS ALLÁ DE LAS ACTUALIZACIONES PERIODICAS QUE EL MISMO REQUIERA.</a:t>
            </a:r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390" y="1340710"/>
            <a:ext cx="8713210" cy="511271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POSEER UN TRABAJO DE INVESTIGACION SOBRE LO QUE LAS ENTIDADES ASOCIATIVAS LOGRAN PARA SUS ASOCIADOS Y LOS BENEFICIOS QUE DIRECTA E INDIRECTAMENTE TRASLADAN A LA COMUNIDAD/SOCIEDAD EN LA QUE ACTUAN, A TRAVES DE SU HABITUAL EVOLUCION, POR ACONTECIMIENTOS VINCULADOS A LA R.S.E. O POR EL CUIDADO DEL MEDIO AMBIENTE.		</a:t>
            </a:r>
          </a:p>
          <a:p>
            <a:pPr algn="just"/>
            <a:r>
              <a:rPr lang="es-ES" dirty="0" smtClean="0"/>
              <a:t>TAMBIEN POSEER UN SENCILLO RELEVAMIENTO SOBRE LOS DATOS IDENTIFICATORIOS, INFORMACION SOBRE LOS ASOCIADOS Y DE LA EVOLUCION SOCIO/ECONOMICA DE CADA UNA DE LAS ENTIDADES.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MEDIANTE SU PARTICIPACION, HACER CONOCER Y/O CAPACITAR A JOVENES ESTUDIANTES, QUE INTERVENDRAN EN FUTUROS INTERCAMBIOS, SOBRE EL ACCIONAR Y POTENCIAL DE LAS ENTIDADES ASOCIATIVAS, NUCLEADAS EN CASA COOPERATIVA.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QUE LOS INFORMES SOBRE EL TRABAJO DESARROLLADO, SEAN DE UTILIDAD PARA PARTICIPAR Y/O ACOMPAÑAR EN ACTIVIDADES QUE ORGANICEN LAS INSTITUCIONES A LAS CUALES PRETENDEMOS RELACIONARNOS.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50407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OBJETIVOS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550"/>
            <a:ext cx="9144000" cy="50407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OBJETIVOS (continuación)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8820590" cy="45259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dirty="0" smtClean="0"/>
              <a:t>POSEER MATERIAL PARA EL ESTUDIO RUTINARIO, MEDIANTE EL COMPILADO DE LOS INFORMES INDIVUALES O AGRUPADOS, PARA SER UTILIZADO EN EL INSTITUTO COOPERATIVO DE ENSEÑANZA SUPERIOR (ICES).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BRINDAR AL ICES LA POSIBILIDAD DE DESCUBRIR JOVENES CON VOCACION INVESTIGADORA, MUY NECESARIOS PARA CUALQUIER PROYECTO UNIVERSITARIO.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FOMENTAR LA INSTRUMENTACION DE PROGRAMAS DE RESPONSABILIDAD SOCIAL, CON EMISION DE REPORTES Y FUNDAMENTALMENTE LA PRACTICA DEL BALANCE SOCIAL.</a:t>
            </a:r>
          </a:p>
          <a:p>
            <a:pPr algn="just">
              <a:buNone/>
            </a:pPr>
            <a:r>
              <a:rPr lang="es-ES" dirty="0" smtClean="0"/>
              <a:t> </a:t>
            </a:r>
          </a:p>
          <a:p>
            <a:pPr algn="just"/>
            <a:r>
              <a:rPr lang="es-ES" dirty="0" smtClean="0"/>
              <a:t>CONCIENTIZAR O AUMENTAR LA CONCIENCIA DE LA COMUNIDAD, SOBRE LA IMPORTANCIA QUE TIENEN ESTE TIPO DE ENTIDADES Y SU GRAN CONTRIBUCION AL DESARROLLO SOCIO/ECONOMICO EN EL AMBITO LOCAL.</a:t>
            </a:r>
          </a:p>
          <a:p>
            <a:pPr>
              <a:buNone/>
            </a:pPr>
            <a:endParaRPr lang="es-ES" dirty="0" smtClean="0"/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188550"/>
            <a:ext cx="9144000" cy="50407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560"/>
            <a:ext cx="9144000" cy="432060"/>
          </a:xfrm>
        </p:spPr>
        <p:txBody>
          <a:bodyPr>
            <a:normAutofit fontScale="90000"/>
          </a:bodyPr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700" b="1" dirty="0" smtClean="0">
                <a:latin typeface="Arial" pitchFamily="34" charset="0"/>
                <a:cs typeface="Arial" pitchFamily="34" charset="0"/>
              </a:rPr>
              <a:t>RELACIONAMIENTO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390" y="1052670"/>
            <a:ext cx="8964610" cy="5472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COOPERATIVAS, MUTUALES, FUNDACIONES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	</a:t>
            </a:r>
            <a:r>
              <a:rPr lang="es-ES" sz="1800" dirty="0" smtClean="0">
                <a:latin typeface="+mj-lt"/>
                <a:cs typeface="Arial" pitchFamily="34" charset="0"/>
              </a:rPr>
              <a:t>(República Argentina)</a:t>
            </a:r>
            <a:r>
              <a:rPr lang="es-ES" sz="1800" b="1" dirty="0" smtClean="0">
                <a:latin typeface="+mj-lt"/>
                <a:cs typeface="Arial" pitchFamily="34" charset="0"/>
              </a:rPr>
              <a:t> 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INSTITUTOS PROMOTORES Y/O RECTORES	</a:t>
            </a: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 	</a:t>
            </a:r>
            <a:r>
              <a:rPr lang="es-ES" sz="1800" dirty="0" smtClean="0">
                <a:latin typeface="+mj-lt"/>
                <a:cs typeface="Arial" pitchFamily="34" charset="0"/>
              </a:rPr>
              <a:t>(Ámbito Provincial, Regional o Nacional)</a:t>
            </a:r>
            <a:r>
              <a:rPr lang="es-ES" sz="1800" b="1" dirty="0" smtClean="0">
                <a:latin typeface="+mj-lt"/>
                <a:cs typeface="Arial" pitchFamily="34" charset="0"/>
              </a:rPr>
              <a:t> 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FEDERACIONES, CONFEDERACIONES			</a:t>
            </a:r>
          </a:p>
          <a:p>
            <a:pPr>
              <a:buNone/>
            </a:pPr>
            <a:r>
              <a:rPr lang="es-ES" sz="1800" dirty="0" smtClean="0">
                <a:latin typeface="+mj-lt"/>
                <a:cs typeface="Arial" pitchFamily="34" charset="0"/>
              </a:rPr>
              <a:t>	(Nacionales e Internacionales)</a:t>
            </a:r>
            <a:r>
              <a:rPr lang="es-ES" sz="1800" b="1" dirty="0" smtClean="0">
                <a:latin typeface="+mj-lt"/>
                <a:cs typeface="Arial" pitchFamily="34" charset="0"/>
              </a:rPr>
              <a:t> 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INSTITUCIONES REPRESENTATIVAS DEL SECTOR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	</a:t>
            </a:r>
            <a:r>
              <a:rPr lang="es-ES" sz="1800" dirty="0" smtClean="0">
                <a:latin typeface="+mj-lt"/>
                <a:cs typeface="Arial" pitchFamily="34" charset="0"/>
              </a:rPr>
              <a:t>(Regionales o Continentales) </a:t>
            </a: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GOBIERNOS EJECUTIVOS O LEGISLATIVOS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dirty="0" smtClean="0">
                <a:latin typeface="+mj-lt"/>
                <a:cs typeface="Arial" pitchFamily="34" charset="0"/>
              </a:rPr>
              <a:t>	(Local, Provincial, Regional, Nacional)</a:t>
            </a:r>
            <a:r>
              <a:rPr lang="es-ES" sz="1800" b="1" dirty="0" smtClean="0">
                <a:latin typeface="+mj-lt"/>
                <a:cs typeface="Arial" pitchFamily="34" charset="0"/>
              </a:rPr>
              <a:t> 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ORGANISMOS  GUBERNAMENTALES INTERNACIONALES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	</a:t>
            </a:r>
            <a:r>
              <a:rPr lang="es-ES" sz="1800" dirty="0" smtClean="0">
                <a:latin typeface="+mj-lt"/>
                <a:cs typeface="Arial" pitchFamily="34" charset="0"/>
              </a:rPr>
              <a:t>(OEI - OEA – ONU – Regionales de América Latina y Europa) </a:t>
            </a:r>
            <a:r>
              <a:rPr lang="es-ES" sz="1800" b="1" dirty="0" smtClean="0">
                <a:latin typeface="+mj-lt"/>
                <a:cs typeface="Arial" pitchFamily="34" charset="0"/>
              </a:rPr>
              <a:t>		</a:t>
            </a: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+ RED DE UNIVERSIDADES ESPECIALIZADAS, PÚBLICAS O PRIVADAS</a:t>
            </a:r>
            <a:endParaRPr lang="es-ES" sz="1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s-ES" sz="1800" b="1" dirty="0" smtClean="0">
                <a:latin typeface="+mj-lt"/>
                <a:cs typeface="Arial" pitchFamily="34" charset="0"/>
              </a:rPr>
              <a:t>	</a:t>
            </a:r>
            <a:r>
              <a:rPr lang="es-ES" sz="1800" dirty="0" smtClean="0">
                <a:latin typeface="+mj-lt"/>
                <a:cs typeface="Arial" pitchFamily="34" charset="0"/>
              </a:rPr>
              <a:t>(Nacionales e Internacionales)</a:t>
            </a:r>
            <a:endParaRPr lang="es-ES" sz="1800" dirty="0">
              <a:latin typeface="+mj-lt"/>
              <a:cs typeface="Arial" pitchFamily="34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220-EE8D-4156-8C00-BC33B54EB906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948</Words>
  <Application>Microsoft Office PowerPoint</Application>
  <PresentationFormat>Presentación en pantalla (4:3)</PresentationFormat>
  <Paragraphs>460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Diapositiva 1</vt:lpstr>
      <vt:lpstr> ASOCIATIVISMO </vt:lpstr>
      <vt:lpstr>ENFOQUE</vt:lpstr>
      <vt:lpstr>BASAMENTO</vt:lpstr>
      <vt:lpstr>INTRODUCCION AL PROGRAMA </vt:lpstr>
      <vt:lpstr>INTRODUCCION AL PROGRAMA (continuación)</vt:lpstr>
      <vt:lpstr>OBJETIVOS</vt:lpstr>
      <vt:lpstr>OBJETIVOS (continuación)</vt:lpstr>
      <vt:lpstr>  RELACIONAMIENTO </vt:lpstr>
      <vt:lpstr>PROPUESTA DE TRABAJO</vt:lpstr>
      <vt:lpstr>  AREAS DE TRABAJO </vt:lpstr>
      <vt:lpstr>  AREAS DE TRABAJO (continuación) </vt:lpstr>
      <vt:lpstr>  DATOS DE LA ENTIDAD - FORMULARIO TIPO – HOJA Nº 1/A </vt:lpstr>
      <vt:lpstr>  DATOS DE LA ENTIDAD - FORMULARIO TIPO – HOJA Nº 1/B </vt:lpstr>
      <vt:lpstr>   DATOS DE LA ENTIDAD - FORMULARIO TIPO – HOJA Nº 2/A </vt:lpstr>
      <vt:lpstr>  DATOS DE LA ENTIDAD - FORMULARIO TIPO – HOJA Nº 2/B </vt:lpstr>
      <vt:lpstr>ESTRUCTURA DE FUNCIONAMIENTO DEL PROGRAMA SOPORTE DEL EQUIPO INVESTIGADOR</vt:lpstr>
      <vt:lpstr>ESTRUCTURA DE FUNCIONAMIENTO DEL PROGRAMA SOPORTE DEL EQUIPO INVESTIGADOR (continuación)</vt:lpstr>
      <vt:lpstr>ESTRUCTURA DE FUNCIONAMIENTO DEL PROGRAMA RECEPCIÓN DEL EQUIPO INVESTIGADOR</vt:lpstr>
      <vt:lpstr>ESTRUCTURA DE FUNCIONAMIENTO DEL PROGRAMA  EQUIPO DE INVESTIGACION</vt:lpstr>
      <vt:lpstr>METODO DE TRABAJO ETAPA PREVIA</vt:lpstr>
      <vt:lpstr>METODO DE TRABAJO ETAPA INVESTIGATIVA</vt:lpstr>
      <vt:lpstr>METODO DE TRABAJO ULTIMA ETAPA</vt:lpstr>
      <vt:lpstr>  ENTIDADES ASOCIADAS QUE PARTICIPAN DEL PROGRAMA CON PROPOSITOS Y ACTIVIDADES ESPECÍFICAS: </vt:lpstr>
      <vt:lpstr>ENTIDADES ASOCIADAS QUE PARTICIPAN DEL PROGRAMA CON PROPOSITOS Y ACTIVIDADES ESPECÍFICAS: (continuación)</vt:lpstr>
      <vt:lpstr>  ENTIDADES ASOCIADAS QUE PARTICIPAN DEL PROGRAMA  AGRUPADAS POR PROPOSITOS Y ACTIVIDADES ASIMILABLES </vt:lpstr>
      <vt:lpstr> ANALISIS PREVIO SOBRE LAS ENTIDADES </vt:lpstr>
      <vt:lpstr>CRONOGRAMA</vt:lpstr>
      <vt:lpstr>MOTIVACION PARA EL EQUIPO DE INVESTIGACION</vt:lpstr>
      <vt:lpstr>MOTIVACION PARA EL SOPORTE DEL EQUIPO Y EL EQUIPO DE INVESTIGACION</vt:lpstr>
      <vt:lpstr>MOTIVACION PARA LAS ENTIDADES ASOCIADAS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jtheiler</dc:creator>
  <cp:lastModifiedBy>jtheiler</cp:lastModifiedBy>
  <cp:revision>191</cp:revision>
  <dcterms:created xsi:type="dcterms:W3CDTF">2011-02-21T11:19:56Z</dcterms:created>
  <dcterms:modified xsi:type="dcterms:W3CDTF">2011-02-28T13:58:21Z</dcterms:modified>
</cp:coreProperties>
</file>