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97" r:id="rId3"/>
    <p:sldId id="291" r:id="rId4"/>
    <p:sldId id="292" r:id="rId5"/>
    <p:sldId id="295" r:id="rId6"/>
    <p:sldId id="257" r:id="rId7"/>
    <p:sldId id="258" r:id="rId8"/>
    <p:sldId id="259" r:id="rId9"/>
    <p:sldId id="260" r:id="rId10"/>
    <p:sldId id="261" r:id="rId11"/>
    <p:sldId id="262" r:id="rId12"/>
    <p:sldId id="264" r:id="rId13"/>
    <p:sldId id="265" r:id="rId14"/>
    <p:sldId id="266" r:id="rId15"/>
    <p:sldId id="290" r:id="rId16"/>
    <p:sldId id="267" r:id="rId17"/>
    <p:sldId id="269" r:id="rId18"/>
    <p:sldId id="270" r:id="rId19"/>
    <p:sldId id="272" r:id="rId20"/>
    <p:sldId id="273" r:id="rId21"/>
    <p:sldId id="305" r:id="rId22"/>
    <p:sldId id="276" r:id="rId23"/>
    <p:sldId id="277" r:id="rId24"/>
    <p:sldId id="285" r:id="rId25"/>
    <p:sldId id="293" r:id="rId26"/>
    <p:sldId id="296" r:id="rId27"/>
    <p:sldId id="304" r:id="rId28"/>
    <p:sldId id="279" r:id="rId29"/>
    <p:sldId id="280" r:id="rId30"/>
    <p:sldId id="281" r:id="rId31"/>
    <p:sldId id="299" r:id="rId32"/>
    <p:sldId id="298" r:id="rId33"/>
    <p:sldId id="300" r:id="rId34"/>
    <p:sldId id="301" r:id="rId35"/>
    <p:sldId id="302" r:id="rId36"/>
    <p:sldId id="303" r:id="rId37"/>
    <p:sldId id="294" r:id="rId38"/>
    <p:sldId id="289" r:id="rId39"/>
    <p:sldId id="307" r:id="rId40"/>
    <p:sldId id="306" r:id="rId41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486"/>
    <a:srgbClr val="254061"/>
    <a:srgbClr val="193F6D"/>
    <a:srgbClr val="1B4373"/>
    <a:srgbClr val="1C4576"/>
    <a:srgbClr val="1D4779"/>
    <a:srgbClr val="1A3F6C"/>
    <a:srgbClr val="193D69"/>
    <a:srgbClr val="1E497C"/>
    <a:srgbClr val="1C437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81" autoAdjust="0"/>
    <p:restoredTop sz="94660"/>
  </p:normalViewPr>
  <p:slideViewPr>
    <p:cSldViewPr>
      <p:cViewPr>
        <p:scale>
          <a:sx n="80" d="100"/>
          <a:sy n="80" d="100"/>
        </p:scale>
        <p:origin x="-1278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A97A9-A5D8-4743-B689-523A9808E84E}" type="datetimeFigureOut">
              <a:rPr lang="es-ES_tradnl" smtClean="0"/>
              <a:pPr/>
              <a:t>31/03/2011</a:t>
            </a:fld>
            <a:endParaRPr lang="es-ES_tradnl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312F1-A996-425D-B5C6-6E2A4671C80B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312F1-A996-425D-B5C6-6E2A4671C80B}" type="slidenum">
              <a:rPr lang="es-ES_tradnl" smtClean="0"/>
              <a:pPr/>
              <a:t>20</a:t>
            </a:fld>
            <a:endParaRPr lang="es-ES_tradnl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37337-B60A-494A-B8F2-8BB3BA4D13B3}" type="slidenum">
              <a:rPr lang="es-ES_tradnl" smtClean="0"/>
              <a:pPr>
                <a:defRPr/>
              </a:pPr>
              <a:t>33</a:t>
            </a:fld>
            <a:endParaRPr lang="es-ES_trad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D547F-8673-4157-95A7-A228BFF48686}" type="datetimeFigureOut">
              <a:rPr lang="es-ES_tradnl" smtClean="0"/>
              <a:pPr/>
              <a:t>31/03/2011</a:t>
            </a:fld>
            <a:endParaRPr lang="es-ES_tradn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4D99-94A5-442F-94A8-238BCDC752F4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Ovr>
    <a:masterClrMapping/>
  </p:clrMapOvr>
  <p:transition spd="med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D547F-8673-4157-95A7-A228BFF48686}" type="datetimeFigureOut">
              <a:rPr lang="es-ES_tradnl" smtClean="0"/>
              <a:pPr/>
              <a:t>31/03/2011</a:t>
            </a:fld>
            <a:endParaRPr lang="es-ES_tradn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4D99-94A5-442F-94A8-238BCDC752F4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Ovr>
    <a:masterClrMapping/>
  </p:clrMapOvr>
  <p:transition spd="med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D547F-8673-4157-95A7-A228BFF48686}" type="datetimeFigureOut">
              <a:rPr lang="es-ES_tradnl" smtClean="0"/>
              <a:pPr/>
              <a:t>31/03/2011</a:t>
            </a:fld>
            <a:endParaRPr lang="es-ES_tradn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4D99-94A5-442F-94A8-238BCDC752F4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D547F-8673-4157-95A7-A228BFF48686}" type="datetimeFigureOut">
              <a:rPr lang="es-ES_tradnl" smtClean="0"/>
              <a:pPr/>
              <a:t>31/03/2011</a:t>
            </a:fld>
            <a:endParaRPr lang="es-ES_tradn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4D99-94A5-442F-94A8-238BCDC752F4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D547F-8673-4157-95A7-A228BFF48686}" type="datetimeFigureOut">
              <a:rPr lang="es-ES_tradnl" smtClean="0"/>
              <a:pPr/>
              <a:t>31/03/2011</a:t>
            </a:fld>
            <a:endParaRPr lang="es-ES_tradn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4D99-94A5-442F-94A8-238BCDC752F4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Ovr>
    <a:masterClrMapping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D547F-8673-4157-95A7-A228BFF48686}" type="datetimeFigureOut">
              <a:rPr lang="es-ES_tradnl" smtClean="0"/>
              <a:pPr/>
              <a:t>31/03/2011</a:t>
            </a:fld>
            <a:endParaRPr lang="es-ES_tradn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4D99-94A5-442F-94A8-238BCDC752F4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D547F-8673-4157-95A7-A228BFF48686}" type="datetimeFigureOut">
              <a:rPr lang="es-ES_tradnl" smtClean="0"/>
              <a:pPr/>
              <a:t>31/03/2011</a:t>
            </a:fld>
            <a:endParaRPr lang="es-ES_tradnl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4D99-94A5-442F-94A8-238BCDC752F4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Ovr>
    <a:masterClrMapping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D547F-8673-4157-95A7-A228BFF48686}" type="datetimeFigureOut">
              <a:rPr lang="es-ES_tradnl" smtClean="0"/>
              <a:pPr/>
              <a:t>31/03/2011</a:t>
            </a:fld>
            <a:endParaRPr lang="es-ES_tradn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4D99-94A5-442F-94A8-238BCDC752F4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D547F-8673-4157-95A7-A228BFF48686}" type="datetimeFigureOut">
              <a:rPr lang="es-ES_tradnl" smtClean="0"/>
              <a:pPr/>
              <a:t>31/03/2011</a:t>
            </a:fld>
            <a:endParaRPr lang="es-ES_tradnl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4D99-94A5-442F-94A8-238BCDC752F4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Ovr>
    <a:masterClrMapping/>
  </p:clrMapOvr>
  <p:transition spd="med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D547F-8673-4157-95A7-A228BFF48686}" type="datetimeFigureOut">
              <a:rPr lang="es-ES_tradnl" smtClean="0"/>
              <a:pPr/>
              <a:t>31/03/2011</a:t>
            </a:fld>
            <a:endParaRPr lang="es-ES_tradn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4D99-94A5-442F-94A8-238BCDC752F4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Ovr>
    <a:masterClrMapping/>
  </p:clrMapOvr>
  <p:transition spd="med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D547F-8673-4157-95A7-A228BFF48686}" type="datetimeFigureOut">
              <a:rPr lang="es-ES_tradnl" smtClean="0"/>
              <a:pPr/>
              <a:t>31/03/2011</a:t>
            </a:fld>
            <a:endParaRPr lang="es-ES_tradn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4D99-94A5-442F-94A8-238BCDC752F4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Ovr>
    <a:masterClrMapping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D547F-8673-4157-95A7-A228BFF48686}" type="datetimeFigureOut">
              <a:rPr lang="es-ES_tradnl" smtClean="0"/>
              <a:pPr/>
              <a:t>31/03/2011</a:t>
            </a:fld>
            <a:endParaRPr lang="es-ES_tradn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84D99-94A5-442F-94A8-238BCDC752F4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wmf"/><Relationship Id="rId7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.w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wm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35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3.w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wmf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2.wmf"/><Relationship Id="rId4" Type="http://schemas.openxmlformats.org/officeDocument/2006/relationships/image" Target="../media/image3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wmf"/><Relationship Id="rId5" Type="http://schemas.openxmlformats.org/officeDocument/2006/relationships/image" Target="../media/image3.wmf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59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wmf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intento de diapositiva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500042"/>
            <a:ext cx="6572264" cy="2214578"/>
          </a:xfrm>
        </p:spPr>
        <p:txBody>
          <a:bodyPr>
            <a:normAutofit fontScale="90000"/>
          </a:bodyPr>
          <a:lstStyle/>
          <a:p>
            <a:r>
              <a:rPr lang="es-MX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Cooperativa Escolar</a:t>
            </a:r>
            <a:br>
              <a:rPr lang="es-MX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</a:br>
            <a:r>
              <a:rPr lang="es-MX" sz="6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“Experiencia Joven”</a:t>
            </a:r>
            <a:r>
              <a:rPr lang="es-MX" sz="6000" b="1" i="1" dirty="0" smtClean="0">
                <a:solidFill>
                  <a:schemeClr val="bg1"/>
                </a:solidFill>
                <a:latin typeface="Book Antiqua" pitchFamily="18" charset="0"/>
              </a:rPr>
              <a:t/>
            </a:r>
            <a:br>
              <a:rPr lang="es-MX" sz="6000" b="1" i="1" dirty="0" smtClean="0">
                <a:solidFill>
                  <a:schemeClr val="bg1"/>
                </a:solidFill>
                <a:latin typeface="Book Antiqua" pitchFamily="18" charset="0"/>
              </a:rPr>
            </a:br>
            <a:r>
              <a:rPr lang="es-MX" b="1" i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s-MX" sz="3100" i="1" dirty="0" smtClean="0">
                <a:solidFill>
                  <a:schemeClr val="bg1"/>
                </a:solidFill>
                <a:latin typeface="Book Antiqua" pitchFamily="18" charset="0"/>
              </a:rPr>
              <a:t>Personería Escolar Nº 15/07</a:t>
            </a:r>
            <a:endParaRPr lang="es-ES_tradnl" sz="3100" dirty="0">
              <a:solidFill>
                <a:schemeClr val="bg1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285852" y="2643182"/>
            <a:ext cx="3929090" cy="785818"/>
          </a:xfrm>
        </p:spPr>
        <p:txBody>
          <a:bodyPr>
            <a:normAutofit/>
          </a:bodyPr>
          <a:lstStyle/>
          <a:p>
            <a:r>
              <a:rPr lang="es-MX" sz="1800" i="1" dirty="0" smtClean="0">
                <a:solidFill>
                  <a:schemeClr val="bg1"/>
                </a:solidFill>
                <a:latin typeface="Times New Roman" pitchFamily="18" charset="0"/>
              </a:rPr>
              <a:t>Escuela de Enseñanza Media Particular Autorizada Nº 3079 ICES</a:t>
            </a:r>
            <a:endParaRPr lang="es-ES" sz="1800" i="1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endParaRPr lang="es-ES_tradnl" dirty="0"/>
          </a:p>
        </p:txBody>
      </p:sp>
      <p:pic>
        <p:nvPicPr>
          <p:cNvPr id="9" name="8 Imagen" descr="logo cooperativa(version 2008)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950" y="4357694"/>
            <a:ext cx="2439080" cy="2276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6" name="5 Imagen" descr="logo1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88" y="5357826"/>
            <a:ext cx="2431516" cy="71438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chemeClr val="accent6">
              <a:alpha val="94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8" name="7 Imagen" descr="logo cooperativa(version 2008)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9" name="8 Imagen" descr="logo1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5929330"/>
            <a:ext cx="1984488" cy="583043"/>
          </a:xfrm>
          <a:prstGeom prst="rect">
            <a:avLst/>
          </a:prstGeom>
        </p:spPr>
      </p:pic>
      <p:pic>
        <p:nvPicPr>
          <p:cNvPr id="11" name="Picture 9" descr="LOGO IC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1592145"/>
            <a:ext cx="3929090" cy="39799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es-ES" b="1" i="1" u="sng" dirty="0" smtClean="0">
                <a:solidFill>
                  <a:schemeClr val="bg1"/>
                </a:solidFill>
                <a:latin typeface="Book Antiqua" pitchFamily="18" charset="0"/>
              </a:rPr>
              <a:t>Logo de la Cooperativa</a:t>
            </a:r>
            <a:endParaRPr lang="es-ES_tradnl" b="1" i="1" u="sng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i="1" u="sng" dirty="0" smtClean="0">
                <a:solidFill>
                  <a:schemeClr val="bg1"/>
                </a:solidFill>
                <a:latin typeface="Book Antiqua" pitchFamily="18" charset="0"/>
              </a:rPr>
              <a:t>¿Qué representa el logo de nuestra cooperativa?</a:t>
            </a:r>
            <a:endParaRPr lang="es-ES_tradnl" b="1" i="1" u="sng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1714489"/>
            <a:ext cx="8229600" cy="3643338"/>
          </a:xfrm>
        </p:spPr>
        <p:txBody>
          <a:bodyPr/>
          <a:lstStyle/>
          <a:p>
            <a:r>
              <a:rPr lang="es-E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 un joven con los brazos abiertos a la participación en su cooperativa</a:t>
            </a:r>
          </a:p>
          <a:p>
            <a:r>
              <a:rPr lang="es-E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 forma refleja alegría y libertad, para vivenciar una verdadera “experiencia joven”, de los valores y principios del cooperativismo</a:t>
            </a:r>
          </a:p>
          <a:p>
            <a:r>
              <a:rPr lang="es-E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 él se incluye el logo de la escuela a la que pertenece y los colores </a:t>
            </a:r>
            <a:r>
              <a:rPr lang="es-ES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del cooperativismo</a:t>
            </a:r>
            <a:endParaRPr lang="es-ES" sz="28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s-ES_tradnl" dirty="0"/>
          </a:p>
        </p:txBody>
      </p:sp>
      <p:sp>
        <p:nvSpPr>
          <p:cNvPr id="7" name="6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chemeClr val="accent6">
              <a:alpha val="94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8" name="7 Imagen" descr="logo cooperativa(version 2008)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9" name="8 Imagen" descr="logo1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5929330"/>
            <a:ext cx="1984488" cy="583043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i="1" u="sng" dirty="0" smtClean="0">
                <a:solidFill>
                  <a:schemeClr val="bg1"/>
                </a:solidFill>
                <a:latin typeface="Times New Roman" pitchFamily="18" charset="0"/>
              </a:rPr>
              <a:t>Asamblea constitutiva</a:t>
            </a:r>
            <a:endParaRPr lang="es-ES_tradnl" b="1" u="sng" dirty="0">
              <a:solidFill>
                <a:schemeClr val="bg1"/>
              </a:solidFill>
            </a:endParaRPr>
          </a:p>
        </p:txBody>
      </p:sp>
      <p:pic>
        <p:nvPicPr>
          <p:cNvPr id="10" name="9 Marcador de contenido" descr="asamble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71736" y="1428736"/>
            <a:ext cx="3917778" cy="2888484"/>
          </a:xfr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928794" y="4508500"/>
            <a:ext cx="48958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i="1" dirty="0">
                <a:solidFill>
                  <a:schemeClr val="bg1"/>
                </a:solidFill>
                <a:latin typeface="Times New Roman" pitchFamily="18" charset="0"/>
              </a:rPr>
              <a:t>El 1º de Julio de 2005, es aprobada la creación de la Cooperativa Escolar “Experiencia Joven”</a:t>
            </a:r>
          </a:p>
        </p:txBody>
      </p:sp>
      <p:sp>
        <p:nvSpPr>
          <p:cNvPr id="7" name="6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chemeClr val="accent6">
              <a:alpha val="94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8" name="7 Imagen" descr="logo cooperativa(version 2008)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9" name="8 Imagen" descr="logo1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5929330"/>
            <a:ext cx="1984488" cy="583043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i="1" u="sng" dirty="0" smtClean="0">
                <a:solidFill>
                  <a:schemeClr val="bg1"/>
                </a:solidFill>
                <a:latin typeface="Book Antiqua" pitchFamily="18" charset="0"/>
              </a:rPr>
              <a:t>Consejos de Administración</a:t>
            </a:r>
            <a:endParaRPr lang="es-ES_tradnl" b="1" u="sng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12294" name="Object 6"/>
          <p:cNvGraphicFramePr>
            <a:graphicFrameLocks noGrp="1" noChangeAspect="1"/>
          </p:cNvGraphicFramePr>
          <p:nvPr/>
        </p:nvGraphicFramePr>
        <p:xfrm>
          <a:off x="214282" y="2357429"/>
          <a:ext cx="4524151" cy="2974037"/>
        </p:xfrm>
        <a:graphic>
          <a:graphicData uri="http://schemas.openxmlformats.org/presentationml/2006/ole">
            <p:oleObj spid="_x0000_s2050" name="CorelPhotoPaint.Image.8" r:id="rId3" imgW="6125974" imgH="4029123" progId="">
              <p:embed/>
            </p:oleObj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142976" y="1643050"/>
            <a:ext cx="25717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i="1" dirty="0" smtClean="0">
                <a:solidFill>
                  <a:schemeClr val="bg1"/>
                </a:solidFill>
                <a:latin typeface="Times New Roman" pitchFamily="18" charset="0"/>
              </a:rPr>
              <a:t>2005 - 2006</a:t>
            </a:r>
            <a:endParaRPr lang="es-ES" sz="2400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643570" y="1714488"/>
            <a:ext cx="25717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i="1" dirty="0" smtClean="0">
                <a:solidFill>
                  <a:schemeClr val="bg1"/>
                </a:solidFill>
                <a:latin typeface="Times New Roman" pitchFamily="18" charset="0"/>
              </a:rPr>
              <a:t>2006 - 2007</a:t>
            </a:r>
            <a:endParaRPr lang="es-ES" sz="2400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9" name="8 Marcador de contenido" descr="consejo 2006-07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010735" y="2357430"/>
            <a:ext cx="3990421" cy="2928958"/>
          </a:xfrm>
        </p:spPr>
      </p:pic>
      <p:sp>
        <p:nvSpPr>
          <p:cNvPr id="12" name="11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chemeClr val="accent6">
              <a:alpha val="94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3" name="12 Imagen" descr="logo cooperativa(version 2008).wm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4" name="13 Imagen" descr="logo1.wm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58" y="5929330"/>
            <a:ext cx="1984488" cy="583043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i="1" u="sng" dirty="0" smtClean="0">
                <a:solidFill>
                  <a:schemeClr val="bg1"/>
                </a:solidFill>
                <a:latin typeface="Book Antiqua" pitchFamily="18" charset="0"/>
              </a:rPr>
              <a:t>Consejos de Administración</a:t>
            </a:r>
            <a:endParaRPr lang="es-ES_tradnl" dirty="0"/>
          </a:p>
        </p:txBody>
      </p:sp>
      <p:pic>
        <p:nvPicPr>
          <p:cNvPr id="6" name="5 Marcador de contenido" descr="consejo 2008-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4876" y="2143116"/>
            <a:ext cx="4286248" cy="3192740"/>
          </a:xfrm>
        </p:spPr>
      </p:pic>
      <p:pic>
        <p:nvPicPr>
          <p:cNvPr id="4" name="6 Marcador de contenido" descr="consejo 2007-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143116"/>
            <a:ext cx="4214842" cy="3171324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142976" y="1643050"/>
            <a:ext cx="25717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i="1" dirty="0" smtClean="0">
                <a:solidFill>
                  <a:schemeClr val="bg1"/>
                </a:solidFill>
                <a:latin typeface="Times New Roman" pitchFamily="18" charset="0"/>
              </a:rPr>
              <a:t>2007 - 2008</a:t>
            </a:r>
            <a:endParaRPr lang="es-ES" sz="2400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643570" y="1571612"/>
            <a:ext cx="25717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i="1" dirty="0" smtClean="0">
                <a:solidFill>
                  <a:schemeClr val="bg1"/>
                </a:solidFill>
                <a:latin typeface="Times New Roman" pitchFamily="18" charset="0"/>
              </a:rPr>
              <a:t>2008- 2009</a:t>
            </a:r>
            <a:endParaRPr lang="es-ES" sz="2400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chemeClr val="accent6">
              <a:alpha val="94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2" name="11 Imagen" descr="logo cooperativa(version 2008)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3" name="12 Imagen" descr="logo1.wm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5929330"/>
            <a:ext cx="1984488" cy="583043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i="1" u="sng" dirty="0" smtClean="0">
                <a:solidFill>
                  <a:schemeClr val="bg1"/>
                </a:solidFill>
                <a:latin typeface="Book Antiqua" pitchFamily="18" charset="0"/>
              </a:rPr>
              <a:t>Consejos de Administración</a:t>
            </a:r>
            <a:endParaRPr lang="es-ES_tradnl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428992" y="1428736"/>
            <a:ext cx="25717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i="1" dirty="0" smtClean="0">
                <a:solidFill>
                  <a:schemeClr val="bg1"/>
                </a:solidFill>
                <a:latin typeface="Times New Roman" pitchFamily="18" charset="0"/>
              </a:rPr>
              <a:t>2009- 2010</a:t>
            </a:r>
            <a:endParaRPr lang="es-ES" sz="2400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chemeClr val="accent6">
              <a:alpha val="94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2" name="11 Imagen" descr="logo cooperativa(version 2008)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3" name="12 Imagen" descr="logo1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5929330"/>
            <a:ext cx="1984488" cy="583043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1928802"/>
            <a:ext cx="4929222" cy="3696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b="1" i="1" u="sng" dirty="0" smtClean="0">
                <a:solidFill>
                  <a:schemeClr val="bg1"/>
                </a:solidFill>
                <a:latin typeface="Book Antiqua" pitchFamily="18" charset="0"/>
              </a:rPr>
              <a:t>Consejo de Administración Actual</a:t>
            </a:r>
            <a:endParaRPr lang="es-ES_tradnl" dirty="0"/>
          </a:p>
        </p:txBody>
      </p:sp>
      <p:sp>
        <p:nvSpPr>
          <p:cNvPr id="8" name="7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chemeClr val="accent6">
              <a:alpha val="94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9" name="8 Imagen" descr="logo cooperativa(version 2008)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0" name="9 Imagen" descr="logo1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5929330"/>
            <a:ext cx="1984488" cy="583043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0" y="1357298"/>
            <a:ext cx="371474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es-ES_tradnl" b="1" dirty="0" smtClean="0">
                <a:solidFill>
                  <a:schemeClr val="bg1"/>
                </a:solidFill>
              </a:rPr>
              <a:t>Presidente: </a:t>
            </a:r>
            <a:r>
              <a:rPr lang="es-ES_tradnl" dirty="0" smtClean="0">
                <a:solidFill>
                  <a:schemeClr val="bg1"/>
                </a:solidFill>
              </a:rPr>
              <a:t>Antonela Kaiser</a:t>
            </a:r>
          </a:p>
          <a:p>
            <a:pPr algn="just">
              <a:spcBef>
                <a:spcPts val="500"/>
              </a:spcBef>
            </a:pPr>
            <a:r>
              <a:rPr lang="es-ES_tradnl" b="1" dirty="0" smtClean="0">
                <a:solidFill>
                  <a:schemeClr val="bg1"/>
                </a:solidFill>
              </a:rPr>
              <a:t>Vice- Presidente: </a:t>
            </a:r>
            <a:r>
              <a:rPr lang="es-ES_tradnl" dirty="0" smtClean="0">
                <a:solidFill>
                  <a:schemeClr val="bg1"/>
                </a:solidFill>
              </a:rPr>
              <a:t>Juan Olocco</a:t>
            </a:r>
          </a:p>
          <a:p>
            <a:pPr>
              <a:spcBef>
                <a:spcPts val="500"/>
              </a:spcBef>
            </a:pPr>
            <a:r>
              <a:rPr lang="es-ES_tradnl" b="1" dirty="0" smtClean="0">
                <a:solidFill>
                  <a:schemeClr val="bg1"/>
                </a:solidFill>
              </a:rPr>
              <a:t>Secretaria: </a:t>
            </a:r>
            <a:r>
              <a:rPr lang="es-ES_tradnl" dirty="0" smtClean="0">
                <a:solidFill>
                  <a:schemeClr val="bg1"/>
                </a:solidFill>
              </a:rPr>
              <a:t>Candela Cararo</a:t>
            </a:r>
          </a:p>
          <a:p>
            <a:pPr>
              <a:spcBef>
                <a:spcPts val="500"/>
              </a:spcBef>
            </a:pPr>
            <a:r>
              <a:rPr lang="es-ES_tradnl" b="1" dirty="0" smtClean="0">
                <a:solidFill>
                  <a:schemeClr val="bg1"/>
                </a:solidFill>
              </a:rPr>
              <a:t>Pro-Secretaria: </a:t>
            </a:r>
            <a:r>
              <a:rPr lang="es-ES_tradnl" dirty="0" smtClean="0">
                <a:solidFill>
                  <a:schemeClr val="bg1"/>
                </a:solidFill>
              </a:rPr>
              <a:t>Valentina Bovo</a:t>
            </a:r>
          </a:p>
          <a:p>
            <a:pPr>
              <a:spcBef>
                <a:spcPts val="500"/>
              </a:spcBef>
            </a:pPr>
            <a:r>
              <a:rPr lang="es-ES_tradnl" b="1" dirty="0" smtClean="0">
                <a:solidFill>
                  <a:schemeClr val="bg1"/>
                </a:solidFill>
              </a:rPr>
              <a:t>Tesorero: </a:t>
            </a:r>
            <a:r>
              <a:rPr lang="es-ES_tradnl" dirty="0" smtClean="0">
                <a:solidFill>
                  <a:schemeClr val="bg1"/>
                </a:solidFill>
              </a:rPr>
              <a:t>Álvaro Robledo</a:t>
            </a:r>
          </a:p>
          <a:p>
            <a:pPr>
              <a:spcBef>
                <a:spcPts val="500"/>
              </a:spcBef>
            </a:pPr>
            <a:r>
              <a:rPr lang="es-ES_tradnl" b="1" dirty="0" smtClean="0">
                <a:solidFill>
                  <a:schemeClr val="bg1"/>
                </a:solidFill>
              </a:rPr>
              <a:t>Pro-Tesorero: </a:t>
            </a:r>
            <a:r>
              <a:rPr lang="es-ES_tradnl" dirty="0" smtClean="0">
                <a:solidFill>
                  <a:schemeClr val="bg1"/>
                </a:solidFill>
              </a:rPr>
              <a:t>Alejandro Raspo</a:t>
            </a:r>
          </a:p>
          <a:p>
            <a:pPr>
              <a:spcBef>
                <a:spcPts val="500"/>
              </a:spcBef>
            </a:pPr>
            <a:r>
              <a:rPr lang="es-ES_tradnl" b="1" dirty="0" smtClean="0">
                <a:solidFill>
                  <a:schemeClr val="bg1"/>
                </a:solidFill>
              </a:rPr>
              <a:t>1º Vocal Titular: </a:t>
            </a:r>
            <a:r>
              <a:rPr lang="es-ES_tradnl" dirty="0" smtClean="0">
                <a:solidFill>
                  <a:schemeClr val="bg1"/>
                </a:solidFill>
              </a:rPr>
              <a:t>Tomás Lattanzi</a:t>
            </a:r>
          </a:p>
          <a:p>
            <a:pPr>
              <a:spcBef>
                <a:spcPts val="500"/>
              </a:spcBef>
            </a:pPr>
            <a:r>
              <a:rPr lang="es-ES_tradnl" b="1" dirty="0" smtClean="0">
                <a:solidFill>
                  <a:schemeClr val="bg1"/>
                </a:solidFill>
              </a:rPr>
              <a:t>2º Vocal Titular. </a:t>
            </a:r>
            <a:r>
              <a:rPr lang="es-ES_tradnl" dirty="0" smtClean="0">
                <a:solidFill>
                  <a:schemeClr val="bg1"/>
                </a:solidFill>
              </a:rPr>
              <a:t>Lisandro Brunetto</a:t>
            </a:r>
          </a:p>
          <a:p>
            <a:pPr>
              <a:spcBef>
                <a:spcPts val="500"/>
              </a:spcBef>
            </a:pPr>
            <a:r>
              <a:rPr lang="es-ES_tradnl" b="1" dirty="0" smtClean="0">
                <a:solidFill>
                  <a:schemeClr val="bg1"/>
                </a:solidFill>
              </a:rPr>
              <a:t>1º Vocal Suplente: </a:t>
            </a:r>
            <a:r>
              <a:rPr lang="es-ES_tradnl" dirty="0" smtClean="0">
                <a:solidFill>
                  <a:schemeClr val="bg1"/>
                </a:solidFill>
              </a:rPr>
              <a:t>Milagros Ghione</a:t>
            </a:r>
          </a:p>
          <a:p>
            <a:pPr>
              <a:spcBef>
                <a:spcPts val="500"/>
              </a:spcBef>
            </a:pPr>
            <a:r>
              <a:rPr lang="es-ES_tradnl" b="1" dirty="0" smtClean="0">
                <a:solidFill>
                  <a:schemeClr val="bg1"/>
                </a:solidFill>
              </a:rPr>
              <a:t>2º Vocal Suplente: </a:t>
            </a:r>
            <a:r>
              <a:rPr lang="es-ES_tradnl" dirty="0" smtClean="0">
                <a:solidFill>
                  <a:schemeClr val="bg1"/>
                </a:solidFill>
              </a:rPr>
              <a:t>Delfina Costi</a:t>
            </a:r>
          </a:p>
          <a:p>
            <a:pPr>
              <a:spcBef>
                <a:spcPts val="500"/>
              </a:spcBef>
            </a:pPr>
            <a:r>
              <a:rPr lang="es-ES_tradnl" b="1" dirty="0" smtClean="0">
                <a:solidFill>
                  <a:schemeClr val="bg1"/>
                </a:solidFill>
              </a:rPr>
              <a:t>3º Vocal Suplente: </a:t>
            </a:r>
            <a:r>
              <a:rPr lang="es-ES_tradnl" dirty="0" smtClean="0">
                <a:solidFill>
                  <a:schemeClr val="bg1"/>
                </a:solidFill>
              </a:rPr>
              <a:t>Juan Arró</a:t>
            </a:r>
          </a:p>
          <a:p>
            <a:pPr>
              <a:spcBef>
                <a:spcPts val="500"/>
              </a:spcBef>
            </a:pPr>
            <a:r>
              <a:rPr lang="es-ES_tradnl" b="1" dirty="0" smtClean="0">
                <a:solidFill>
                  <a:schemeClr val="bg1"/>
                </a:solidFill>
              </a:rPr>
              <a:t>Sindico Titular: </a:t>
            </a:r>
            <a:r>
              <a:rPr lang="es-ES_tradnl" dirty="0" smtClean="0">
                <a:solidFill>
                  <a:schemeClr val="bg1"/>
                </a:solidFill>
              </a:rPr>
              <a:t>Rocío Ghirardotti</a:t>
            </a:r>
          </a:p>
          <a:p>
            <a:pPr>
              <a:spcBef>
                <a:spcPts val="500"/>
              </a:spcBef>
            </a:pPr>
            <a:r>
              <a:rPr lang="es-ES_tradnl" b="1" dirty="0" smtClean="0">
                <a:solidFill>
                  <a:schemeClr val="bg1"/>
                </a:solidFill>
              </a:rPr>
              <a:t>Sindico Suplente: </a:t>
            </a:r>
            <a:r>
              <a:rPr lang="es-ES_tradnl" dirty="0" smtClean="0">
                <a:solidFill>
                  <a:schemeClr val="bg1"/>
                </a:solidFill>
              </a:rPr>
              <a:t>Mercedes Fiuri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1214422"/>
            <a:ext cx="5405475" cy="40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3108" y="2928942"/>
            <a:ext cx="5072098" cy="1143000"/>
          </a:xfrm>
          <a:noFill/>
          <a:effectLst>
            <a:reflection blurRad="6350" stA="52000" endA="300" endPos="35000" dir="5400000" sy="-100000" algn="bl" rotWithShape="0"/>
          </a:effectLst>
        </p:spPr>
        <p:txBody>
          <a:bodyPr>
            <a:noAutofit/>
          </a:bodyPr>
          <a:lstStyle/>
          <a:p>
            <a:r>
              <a:rPr lang="es-ES_tradnl" sz="8800" i="1" spc="300" dirty="0" smtClean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Objetivos</a:t>
            </a:r>
            <a:endParaRPr lang="es-ES_tradnl" sz="8800" i="1" spc="300" dirty="0">
              <a:solidFill>
                <a:schemeClr val="bg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7 Imagen" descr="logo cooperativa(version 2008)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9" name="8 Imagen" descr="intento de diapositiva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177916">
            <a:off x="-2134860" y="2106775"/>
            <a:ext cx="6762874" cy="2570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14364"/>
            <a:ext cx="8229600" cy="1143000"/>
          </a:xfrm>
        </p:spPr>
        <p:txBody>
          <a:bodyPr>
            <a:noAutofit/>
          </a:bodyPr>
          <a:lstStyle/>
          <a:p>
            <a:r>
              <a:rPr lang="es-ES" b="1" i="1" u="sng" dirty="0" smtClean="0">
                <a:solidFill>
                  <a:schemeClr val="bg1"/>
                </a:solidFill>
                <a:latin typeface="Book Antiqua" pitchFamily="18" charset="0"/>
              </a:rPr>
              <a:t>Los objetivos fundamentales de nuestra cooperativa son: </a:t>
            </a:r>
            <a:endParaRPr lang="es-ES_tradnl" b="1" i="1" u="sng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2528894"/>
            <a:ext cx="8229600" cy="2185990"/>
          </a:xfrm>
        </p:spPr>
        <p:txBody>
          <a:bodyPr/>
          <a:lstStyle/>
          <a:p>
            <a:pPr>
              <a:buFontTx/>
              <a:buAutoNum type="arabicParenR"/>
            </a:pPr>
            <a:r>
              <a:rPr lang="es-MX" sz="2800" i="1" dirty="0" smtClean="0">
                <a:solidFill>
                  <a:schemeClr val="bg1"/>
                </a:solidFill>
                <a:latin typeface="Times New Roman" pitchFamily="18" charset="0"/>
              </a:rPr>
              <a:t> Contribuir a consolidar  los principios y valores del cooperativismo.</a:t>
            </a:r>
          </a:p>
          <a:p>
            <a:pPr>
              <a:buFontTx/>
              <a:buAutoNum type="arabicParenR"/>
            </a:pPr>
            <a:r>
              <a:rPr lang="es-MX" sz="2800" i="1" dirty="0" smtClean="0">
                <a:solidFill>
                  <a:schemeClr val="bg1"/>
                </a:solidFill>
                <a:latin typeface="Times New Roman" pitchFamily="18" charset="0"/>
              </a:rPr>
              <a:t> Posibilitar la aplicación práctica de los conocimientos adquiridos en la escuela.</a:t>
            </a:r>
          </a:p>
          <a:p>
            <a:endParaRPr lang="es-ES_tradnl" dirty="0"/>
          </a:p>
        </p:txBody>
      </p:sp>
      <p:sp>
        <p:nvSpPr>
          <p:cNvPr id="7" name="6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rgbClr val="FFFF00">
              <a:alpha val="94000"/>
            </a:srgbClr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8" name="7 Imagen" descr="logo cooperativa(version 2008)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9" name="8 Imagen" descr="logo1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5929330"/>
            <a:ext cx="1984488" cy="583043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2143108" y="2857504"/>
            <a:ext cx="5072098" cy="11430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s-MX" sz="8800" i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</a:rPr>
              <a:t>Estructura</a:t>
            </a:r>
            <a:endParaRPr kumimoji="0" lang="es-ES_tradnl" sz="8800" b="0" i="1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5 Imagen" descr="logo cooperativa(version 2008)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7" name="6 Imagen" descr="intento de diapositiva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177916">
            <a:off x="-2134860" y="2106775"/>
            <a:ext cx="6762874" cy="2570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/>
          </p:cNvSpPr>
          <p:nvPr>
            <p:ph type="title" idx="4294967295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AR" i="1" dirty="0" smtClean="0">
                <a:solidFill>
                  <a:srgbClr val="FF0000"/>
                </a:solidFill>
              </a:rPr>
              <a:t>Sunchales- Argentina</a:t>
            </a:r>
            <a:endParaRPr lang="es-ES" i="1" dirty="0" smtClean="0">
              <a:solidFill>
                <a:srgbClr val="FF0000"/>
              </a:solidFill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00034" y="974739"/>
            <a:ext cx="8229600" cy="4525963"/>
          </a:xfrm>
        </p:spPr>
      </p:pic>
      <p:sp>
        <p:nvSpPr>
          <p:cNvPr id="5" name="4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chemeClr val="accent6">
              <a:alpha val="94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6" name="5 Imagen" descr="logo cooperativa(version 2008)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7" name="6 Imagen" descr="logo1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5929330"/>
            <a:ext cx="1984488" cy="583043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8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5072098" cy="868346"/>
          </a:xfrm>
        </p:spPr>
        <p:txBody>
          <a:bodyPr>
            <a:normAutofit/>
          </a:bodyPr>
          <a:lstStyle/>
          <a:p>
            <a:r>
              <a:rPr lang="es-MX" sz="4800" b="1" i="1" u="sng" dirty="0" smtClean="0">
                <a:solidFill>
                  <a:schemeClr val="bg1"/>
                </a:solidFill>
                <a:latin typeface="Book Antiqua" pitchFamily="18" charset="0"/>
              </a:rPr>
              <a:t>Organigrama</a:t>
            </a:r>
            <a:endParaRPr lang="es-ES_tradnl" sz="4800" b="1" u="sng" dirty="0">
              <a:solidFill>
                <a:schemeClr val="bg1"/>
              </a:solidFill>
              <a:latin typeface="Book Antiqua" pitchFamily="18" charset="0"/>
            </a:endParaRPr>
          </a:p>
        </p:txBody>
      </p:sp>
      <p:grpSp>
        <p:nvGrpSpPr>
          <p:cNvPr id="7" name="Group 111"/>
          <p:cNvGrpSpPr>
            <a:grpSpLocks/>
          </p:cNvGrpSpPr>
          <p:nvPr/>
        </p:nvGrpSpPr>
        <p:grpSpPr bwMode="auto">
          <a:xfrm>
            <a:off x="8343108" y="571480"/>
            <a:ext cx="658048" cy="4643470"/>
            <a:chOff x="4921" y="909"/>
            <a:chExt cx="466" cy="2220"/>
          </a:xfrm>
        </p:grpSpPr>
        <p:sp>
          <p:nvSpPr>
            <p:cNvPr id="28" name="Rectangle 91"/>
            <p:cNvSpPr>
              <a:spLocks noChangeArrowheads="1"/>
            </p:cNvSpPr>
            <p:nvPr/>
          </p:nvSpPr>
          <p:spPr bwMode="auto">
            <a:xfrm rot="5400000">
              <a:off x="4141" y="1883"/>
              <a:ext cx="2220" cy="2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s-MX" sz="2000" b="1" i="1" dirty="0">
                  <a:latin typeface="Times New Roman" pitchFamily="18" charset="0"/>
                </a:rPr>
                <a:t>Consejo Asesor</a:t>
              </a:r>
              <a:endParaRPr lang="es-ES" sz="2000" b="1" i="1" dirty="0">
                <a:latin typeface="Times New Roman" pitchFamily="18" charset="0"/>
              </a:endParaRPr>
            </a:p>
          </p:txBody>
        </p:sp>
        <p:sp>
          <p:nvSpPr>
            <p:cNvPr id="29" name="Line 92"/>
            <p:cNvSpPr>
              <a:spLocks noChangeShapeType="1"/>
            </p:cNvSpPr>
            <p:nvPr/>
          </p:nvSpPr>
          <p:spPr bwMode="auto">
            <a:xfrm flipH="1">
              <a:off x="4921" y="1215"/>
              <a:ext cx="18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_tradnl" dirty="0"/>
            </a:p>
          </p:txBody>
        </p:sp>
        <p:sp>
          <p:nvSpPr>
            <p:cNvPr id="30" name="Line 93"/>
            <p:cNvSpPr>
              <a:spLocks noChangeShapeType="1"/>
            </p:cNvSpPr>
            <p:nvPr/>
          </p:nvSpPr>
          <p:spPr bwMode="auto">
            <a:xfrm flipH="1">
              <a:off x="4921" y="1565"/>
              <a:ext cx="18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_tradnl" dirty="0"/>
            </a:p>
          </p:txBody>
        </p:sp>
        <p:sp>
          <p:nvSpPr>
            <p:cNvPr id="31" name="Line 94"/>
            <p:cNvSpPr>
              <a:spLocks noChangeShapeType="1"/>
            </p:cNvSpPr>
            <p:nvPr/>
          </p:nvSpPr>
          <p:spPr bwMode="auto">
            <a:xfrm flipH="1">
              <a:off x="4933" y="1916"/>
              <a:ext cx="18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_tradnl" dirty="0"/>
            </a:p>
          </p:txBody>
        </p:sp>
        <p:sp>
          <p:nvSpPr>
            <p:cNvPr id="32" name="Line 95"/>
            <p:cNvSpPr>
              <a:spLocks noChangeShapeType="1"/>
            </p:cNvSpPr>
            <p:nvPr/>
          </p:nvSpPr>
          <p:spPr bwMode="auto">
            <a:xfrm flipH="1">
              <a:off x="4921" y="2266"/>
              <a:ext cx="18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_tradnl" dirty="0"/>
            </a:p>
          </p:txBody>
        </p:sp>
        <p:sp>
          <p:nvSpPr>
            <p:cNvPr id="33" name="Line 96"/>
            <p:cNvSpPr>
              <a:spLocks noChangeShapeType="1"/>
            </p:cNvSpPr>
            <p:nvPr/>
          </p:nvSpPr>
          <p:spPr bwMode="auto">
            <a:xfrm flipH="1">
              <a:off x="4921" y="2967"/>
              <a:ext cx="18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_tradnl" dirty="0"/>
            </a:p>
          </p:txBody>
        </p:sp>
        <p:sp>
          <p:nvSpPr>
            <p:cNvPr id="34" name="Line 97"/>
            <p:cNvSpPr>
              <a:spLocks noChangeShapeType="1"/>
            </p:cNvSpPr>
            <p:nvPr/>
          </p:nvSpPr>
          <p:spPr bwMode="auto">
            <a:xfrm flipH="1">
              <a:off x="4921" y="2617"/>
              <a:ext cx="18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_tradnl" dirty="0"/>
            </a:p>
          </p:txBody>
        </p:sp>
      </p:grpSp>
      <p:grpSp>
        <p:nvGrpSpPr>
          <p:cNvPr id="8" name="Group 110"/>
          <p:cNvGrpSpPr>
            <a:grpSpLocks/>
          </p:cNvGrpSpPr>
          <p:nvPr/>
        </p:nvGrpSpPr>
        <p:grpSpPr bwMode="auto">
          <a:xfrm>
            <a:off x="71194" y="857390"/>
            <a:ext cx="7716289" cy="4428998"/>
            <a:chOff x="163" y="1026"/>
            <a:chExt cx="4651" cy="2365"/>
          </a:xfrm>
        </p:grpSpPr>
        <p:sp>
          <p:nvSpPr>
            <p:cNvPr id="10" name="Rectangle 84"/>
            <p:cNvSpPr>
              <a:spLocks noChangeArrowheads="1"/>
            </p:cNvSpPr>
            <p:nvPr/>
          </p:nvSpPr>
          <p:spPr bwMode="auto">
            <a:xfrm>
              <a:off x="3177" y="1369"/>
              <a:ext cx="840" cy="2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s-MX" sz="1600" b="1" i="1" dirty="0">
                  <a:latin typeface="Times New Roman" pitchFamily="18" charset="0"/>
                </a:rPr>
                <a:t>Sindicatura</a:t>
              </a:r>
              <a:endParaRPr lang="es-ES" sz="1600" i="1" dirty="0">
                <a:latin typeface="Times New Roman" pitchFamily="18" charset="0"/>
              </a:endParaRPr>
            </a:p>
          </p:txBody>
        </p:sp>
        <p:sp>
          <p:nvSpPr>
            <p:cNvPr id="11" name="Rectangle 85"/>
            <p:cNvSpPr>
              <a:spLocks noChangeArrowheads="1"/>
            </p:cNvSpPr>
            <p:nvPr/>
          </p:nvSpPr>
          <p:spPr bwMode="auto">
            <a:xfrm>
              <a:off x="163" y="2590"/>
              <a:ext cx="603" cy="80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s-MX" sz="1400" b="1" i="1" dirty="0" smtClean="0">
                <a:latin typeface="Times New Roman" pitchFamily="18" charset="0"/>
              </a:endParaRPr>
            </a:p>
            <a:p>
              <a:pPr algn="ctr"/>
              <a:r>
                <a:rPr lang="es-MX" sz="1300" b="1" i="1" dirty="0">
                  <a:latin typeface="Times New Roman" pitchFamily="18" charset="0"/>
                </a:rPr>
                <a:t>Comisión de Producción y Ventas</a:t>
              </a:r>
              <a:endParaRPr lang="es-ES" sz="1300" i="1" dirty="0">
                <a:latin typeface="Times New Roman" pitchFamily="18" charset="0"/>
              </a:endParaRPr>
            </a:p>
          </p:txBody>
        </p:sp>
        <p:sp>
          <p:nvSpPr>
            <p:cNvPr id="12" name="Rectangle 87"/>
            <p:cNvSpPr>
              <a:spLocks noChangeArrowheads="1"/>
            </p:cNvSpPr>
            <p:nvPr/>
          </p:nvSpPr>
          <p:spPr bwMode="auto">
            <a:xfrm>
              <a:off x="809" y="2590"/>
              <a:ext cx="689" cy="80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s-MX" sz="1400" b="1" i="1" dirty="0" smtClean="0">
                <a:latin typeface="Times New Roman" pitchFamily="18" charset="0"/>
              </a:endParaRPr>
            </a:p>
            <a:p>
              <a:pPr algn="ctr"/>
              <a:r>
                <a:rPr lang="es-MX" sz="1300" b="1" i="1" dirty="0">
                  <a:latin typeface="Times New Roman" pitchFamily="18" charset="0"/>
                </a:rPr>
                <a:t>Comisión de Compras y Presupuestos</a:t>
              </a:r>
              <a:endParaRPr lang="es-ES" sz="1300" i="1" dirty="0">
                <a:latin typeface="Times New Roman" pitchFamily="18" charset="0"/>
              </a:endParaRPr>
            </a:p>
          </p:txBody>
        </p:sp>
        <p:sp>
          <p:nvSpPr>
            <p:cNvPr id="13" name="Rectangle 88"/>
            <p:cNvSpPr>
              <a:spLocks noChangeArrowheads="1"/>
            </p:cNvSpPr>
            <p:nvPr/>
          </p:nvSpPr>
          <p:spPr bwMode="auto">
            <a:xfrm>
              <a:off x="2747" y="2590"/>
              <a:ext cx="560" cy="80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s-MX" sz="1300" b="1" i="1" dirty="0" smtClean="0">
                  <a:latin typeface="Times New Roman" pitchFamily="18" charset="0"/>
                </a:rPr>
                <a:t>Comisión </a:t>
              </a:r>
              <a:r>
                <a:rPr lang="es-MX" sz="1300" b="1" i="1" dirty="0">
                  <a:latin typeface="Times New Roman" pitchFamily="18" charset="0"/>
                </a:rPr>
                <a:t>de Difusión </a:t>
              </a:r>
              <a:r>
                <a:rPr lang="es-MX" sz="1300" b="1" i="1" dirty="0" smtClean="0">
                  <a:latin typeface="Times New Roman" pitchFamily="18" charset="0"/>
                </a:rPr>
                <a:t>Interna y Recepción </a:t>
              </a:r>
              <a:endParaRPr lang="es-ES" sz="1300" i="1" dirty="0">
                <a:latin typeface="Times New Roman" pitchFamily="18" charset="0"/>
              </a:endParaRPr>
            </a:p>
          </p:txBody>
        </p:sp>
        <p:sp>
          <p:nvSpPr>
            <p:cNvPr id="14" name="Rectangle 89"/>
            <p:cNvSpPr>
              <a:spLocks noChangeArrowheads="1"/>
            </p:cNvSpPr>
            <p:nvPr/>
          </p:nvSpPr>
          <p:spPr bwMode="auto">
            <a:xfrm>
              <a:off x="1541" y="2590"/>
              <a:ext cx="560" cy="80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s-MX" sz="1400" b="1" i="1" dirty="0">
                <a:latin typeface="Times New Roman" pitchFamily="18" charset="0"/>
              </a:endParaRPr>
            </a:p>
            <a:p>
              <a:pPr algn="ctr"/>
              <a:r>
                <a:rPr lang="es-MX" sz="1400" b="1" i="1" dirty="0">
                  <a:latin typeface="Times New Roman" pitchFamily="18" charset="0"/>
                </a:rPr>
                <a:t>Comisión de Catálogo</a:t>
              </a:r>
              <a:endParaRPr lang="es-ES" sz="1400" i="1" dirty="0">
                <a:latin typeface="Times New Roman" pitchFamily="18" charset="0"/>
              </a:endParaRPr>
            </a:p>
          </p:txBody>
        </p:sp>
        <p:sp>
          <p:nvSpPr>
            <p:cNvPr id="15" name="Line 98"/>
            <p:cNvSpPr>
              <a:spLocks noChangeShapeType="1"/>
            </p:cNvSpPr>
            <p:nvPr/>
          </p:nvSpPr>
          <p:spPr bwMode="auto">
            <a:xfrm>
              <a:off x="2531" y="1253"/>
              <a:ext cx="5" cy="4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_tradnl" dirty="0"/>
            </a:p>
          </p:txBody>
        </p:sp>
        <p:sp>
          <p:nvSpPr>
            <p:cNvPr id="16" name="Line 99"/>
            <p:cNvSpPr>
              <a:spLocks noChangeShapeType="1"/>
            </p:cNvSpPr>
            <p:nvPr/>
          </p:nvSpPr>
          <p:spPr bwMode="auto">
            <a:xfrm>
              <a:off x="464" y="2108"/>
              <a:ext cx="4350" cy="2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_tradnl" dirty="0"/>
            </a:p>
          </p:txBody>
        </p:sp>
        <p:sp>
          <p:nvSpPr>
            <p:cNvPr id="19" name="Line 102"/>
            <p:cNvSpPr>
              <a:spLocks noChangeShapeType="1"/>
            </p:cNvSpPr>
            <p:nvPr/>
          </p:nvSpPr>
          <p:spPr bwMode="auto">
            <a:xfrm>
              <a:off x="3608" y="1598"/>
              <a:ext cx="1" cy="22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_tradnl" dirty="0"/>
            </a:p>
          </p:txBody>
        </p:sp>
        <p:sp>
          <p:nvSpPr>
            <p:cNvPr id="20" name="Line 103"/>
            <p:cNvSpPr>
              <a:spLocks noChangeShapeType="1"/>
            </p:cNvSpPr>
            <p:nvPr/>
          </p:nvSpPr>
          <p:spPr bwMode="auto">
            <a:xfrm>
              <a:off x="3607" y="1141"/>
              <a:ext cx="1" cy="22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_tradnl" dirty="0"/>
            </a:p>
          </p:txBody>
        </p:sp>
        <p:sp>
          <p:nvSpPr>
            <p:cNvPr id="21" name="Line 104"/>
            <p:cNvSpPr>
              <a:spLocks noChangeShapeType="1"/>
            </p:cNvSpPr>
            <p:nvPr/>
          </p:nvSpPr>
          <p:spPr bwMode="auto">
            <a:xfrm flipH="1">
              <a:off x="2998" y="1827"/>
              <a:ext cx="61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_tradnl" dirty="0"/>
            </a:p>
          </p:txBody>
        </p:sp>
        <p:sp>
          <p:nvSpPr>
            <p:cNvPr id="22" name="Line 105"/>
            <p:cNvSpPr>
              <a:spLocks noChangeShapeType="1"/>
            </p:cNvSpPr>
            <p:nvPr/>
          </p:nvSpPr>
          <p:spPr bwMode="auto">
            <a:xfrm flipH="1">
              <a:off x="2998" y="1141"/>
              <a:ext cx="61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_tradnl" dirty="0"/>
            </a:p>
          </p:txBody>
        </p:sp>
        <p:sp>
          <p:nvSpPr>
            <p:cNvPr id="25" name="Rectangle 86"/>
            <p:cNvSpPr>
              <a:spLocks noChangeArrowheads="1"/>
            </p:cNvSpPr>
            <p:nvPr/>
          </p:nvSpPr>
          <p:spPr bwMode="auto">
            <a:xfrm>
              <a:off x="2144" y="2590"/>
              <a:ext cx="560" cy="80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s-MX" sz="1400" b="1" i="1" dirty="0">
                  <a:latin typeface="Times New Roman" pitchFamily="18" charset="0"/>
                </a:rPr>
                <a:t>Comisión de Difusión Externa y Proyectos Solidarios</a:t>
              </a:r>
              <a:endParaRPr lang="es-ES" sz="1400" i="1" dirty="0">
                <a:latin typeface="Times New Roman" pitchFamily="18" charset="0"/>
              </a:endParaRPr>
            </a:p>
          </p:txBody>
        </p:sp>
        <p:sp>
          <p:nvSpPr>
            <p:cNvPr id="26" name="Rectangle 83"/>
            <p:cNvSpPr>
              <a:spLocks noChangeArrowheads="1"/>
            </p:cNvSpPr>
            <p:nvPr/>
          </p:nvSpPr>
          <p:spPr bwMode="auto">
            <a:xfrm>
              <a:off x="2057" y="1661"/>
              <a:ext cx="951" cy="31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s-MX" sz="1600" b="1" i="1" dirty="0">
                  <a:latin typeface="Times New Roman" pitchFamily="18" charset="0"/>
                </a:rPr>
                <a:t>Consejo de Administración</a:t>
              </a:r>
              <a:endParaRPr lang="es-ES" sz="1600" i="1" dirty="0">
                <a:latin typeface="Times New Roman" pitchFamily="18" charset="0"/>
              </a:endParaRPr>
            </a:p>
          </p:txBody>
        </p:sp>
        <p:sp>
          <p:nvSpPr>
            <p:cNvPr id="27" name="Rectangle 82"/>
            <p:cNvSpPr>
              <a:spLocks noChangeArrowheads="1"/>
            </p:cNvSpPr>
            <p:nvPr/>
          </p:nvSpPr>
          <p:spPr bwMode="auto">
            <a:xfrm>
              <a:off x="2014" y="1026"/>
              <a:ext cx="996" cy="2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s-MX" b="1" dirty="0">
                  <a:latin typeface="Times New Roman" pitchFamily="18" charset="0"/>
                </a:rPr>
                <a:t>ASAMBLEA</a:t>
              </a:r>
              <a:endParaRPr lang="es-ES" dirty="0">
                <a:latin typeface="Times New Roman" pitchFamily="18" charset="0"/>
              </a:endParaRPr>
            </a:p>
          </p:txBody>
        </p:sp>
      </p:grpSp>
      <p:sp>
        <p:nvSpPr>
          <p:cNvPr id="36" name="35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rgbClr val="FF0000">
              <a:alpha val="94000"/>
            </a:srgbClr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37" name="36 Imagen" descr="logo cooperativa(version 2008)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38" name="37 Imagen" descr="logo1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5929330"/>
            <a:ext cx="1984488" cy="583043"/>
          </a:xfrm>
          <a:prstGeom prst="rect">
            <a:avLst/>
          </a:prstGeom>
        </p:spPr>
      </p:pic>
      <p:sp>
        <p:nvSpPr>
          <p:cNvPr id="41" name="Line 100"/>
          <p:cNvSpPr>
            <a:spLocks noChangeShapeType="1"/>
          </p:cNvSpPr>
          <p:nvPr/>
        </p:nvSpPr>
        <p:spPr bwMode="auto">
          <a:xfrm>
            <a:off x="2857488" y="2928934"/>
            <a:ext cx="1659" cy="85770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46" name="Line 100"/>
          <p:cNvSpPr>
            <a:spLocks noChangeShapeType="1"/>
          </p:cNvSpPr>
          <p:nvPr/>
        </p:nvSpPr>
        <p:spPr bwMode="auto">
          <a:xfrm>
            <a:off x="3857620" y="2928934"/>
            <a:ext cx="1659" cy="85770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cxnSp>
        <p:nvCxnSpPr>
          <p:cNvPr id="49" name="48 Conector recto"/>
          <p:cNvCxnSpPr/>
          <p:nvPr/>
        </p:nvCxnSpPr>
        <p:spPr>
          <a:xfrm rot="5400000">
            <a:off x="3929852" y="2785264"/>
            <a:ext cx="284958" cy="7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8" name="Rectangle 86"/>
          <p:cNvSpPr>
            <a:spLocks noChangeArrowheads="1"/>
          </p:cNvSpPr>
          <p:nvPr/>
        </p:nvSpPr>
        <p:spPr bwMode="auto">
          <a:xfrm>
            <a:off x="5357817" y="3786334"/>
            <a:ext cx="1000133" cy="150005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MX" sz="1400" b="1" i="1" dirty="0" smtClean="0">
                <a:latin typeface="Times New Roman" pitchFamily="18" charset="0"/>
              </a:rPr>
              <a:t>Comisión de  apoyo y difusión del Arboretum</a:t>
            </a:r>
            <a:endParaRPr lang="es-ES" sz="1400" i="1" dirty="0">
              <a:latin typeface="Times New Roman" pitchFamily="18" charset="0"/>
            </a:endParaRPr>
          </a:p>
        </p:txBody>
      </p:sp>
      <p:sp>
        <p:nvSpPr>
          <p:cNvPr id="59" name="Rectangle 86"/>
          <p:cNvSpPr>
            <a:spLocks noChangeArrowheads="1"/>
          </p:cNvSpPr>
          <p:nvPr/>
        </p:nvSpPr>
        <p:spPr bwMode="auto">
          <a:xfrm>
            <a:off x="6429107" y="3786334"/>
            <a:ext cx="928975" cy="150005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MX" sz="1400" b="1" i="1" dirty="0">
                <a:latin typeface="Times New Roman" pitchFamily="18" charset="0"/>
              </a:rPr>
              <a:t>Comisión de </a:t>
            </a:r>
            <a:r>
              <a:rPr lang="es-MX" sz="1400" b="1" i="1" dirty="0" smtClean="0">
                <a:latin typeface="Times New Roman" pitchFamily="18" charset="0"/>
              </a:rPr>
              <a:t> teatro y títeres para niños.</a:t>
            </a:r>
            <a:endParaRPr lang="es-ES" sz="1400" i="1" dirty="0">
              <a:latin typeface="Times New Roman" pitchFamily="18" charset="0"/>
            </a:endParaRPr>
          </a:p>
        </p:txBody>
      </p:sp>
      <p:sp>
        <p:nvSpPr>
          <p:cNvPr id="60" name="Line 100"/>
          <p:cNvSpPr>
            <a:spLocks noChangeShapeType="1"/>
          </p:cNvSpPr>
          <p:nvPr/>
        </p:nvSpPr>
        <p:spPr bwMode="auto">
          <a:xfrm>
            <a:off x="4857752" y="2928934"/>
            <a:ext cx="1659" cy="85770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61" name="Line 100"/>
          <p:cNvSpPr>
            <a:spLocks noChangeShapeType="1"/>
          </p:cNvSpPr>
          <p:nvPr/>
        </p:nvSpPr>
        <p:spPr bwMode="auto">
          <a:xfrm>
            <a:off x="5857884" y="2928934"/>
            <a:ext cx="1659" cy="85770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62" name="Line 100"/>
          <p:cNvSpPr>
            <a:spLocks noChangeShapeType="1"/>
          </p:cNvSpPr>
          <p:nvPr/>
        </p:nvSpPr>
        <p:spPr bwMode="auto">
          <a:xfrm>
            <a:off x="6858016" y="2928934"/>
            <a:ext cx="1659" cy="85770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63" name="Line 100"/>
          <p:cNvSpPr>
            <a:spLocks noChangeShapeType="1"/>
          </p:cNvSpPr>
          <p:nvPr/>
        </p:nvSpPr>
        <p:spPr bwMode="auto">
          <a:xfrm>
            <a:off x="7785051" y="2928934"/>
            <a:ext cx="1659" cy="85770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64" name="Rectangle 88"/>
          <p:cNvSpPr>
            <a:spLocks noChangeArrowheads="1"/>
          </p:cNvSpPr>
          <p:nvPr/>
        </p:nvSpPr>
        <p:spPr bwMode="auto">
          <a:xfrm>
            <a:off x="7429843" y="3786190"/>
            <a:ext cx="928371" cy="150005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MX" sz="1400" b="1" i="1" dirty="0" smtClean="0">
                <a:latin typeface="Times New Roman" pitchFamily="18" charset="0"/>
              </a:rPr>
              <a:t>Comisión de compra y venta de libros usados</a:t>
            </a:r>
            <a:endParaRPr lang="es-ES" sz="1400" i="1" dirty="0">
              <a:latin typeface="Times New Roman" pitchFamily="18" charset="0"/>
            </a:endParaRPr>
          </a:p>
        </p:txBody>
      </p:sp>
      <p:cxnSp>
        <p:nvCxnSpPr>
          <p:cNvPr id="45" name="44 Conector recto"/>
          <p:cNvCxnSpPr>
            <a:endCxn id="12" idx="0"/>
          </p:cNvCxnSpPr>
          <p:nvPr/>
        </p:nvCxnSpPr>
        <p:spPr>
          <a:xfrm rot="16200000" flipH="1">
            <a:off x="1250069" y="3321910"/>
            <a:ext cx="928836" cy="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55 Conector recto"/>
          <p:cNvCxnSpPr>
            <a:stCxn id="16" idx="0"/>
            <a:endCxn id="11" idx="0"/>
          </p:cNvCxnSpPr>
          <p:nvPr/>
        </p:nvCxnSpPr>
        <p:spPr>
          <a:xfrm rot="16200000" flipH="1">
            <a:off x="119659" y="3334592"/>
            <a:ext cx="902654" cy="8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/>
          </a:bodyPr>
          <a:lstStyle/>
          <a:p>
            <a:r>
              <a:rPr lang="es-ES_tradnl" i="1" u="sng" dirty="0" smtClean="0">
                <a:solidFill>
                  <a:schemeClr val="bg1"/>
                </a:solidFill>
              </a:rPr>
              <a:t>¿Cómo surge el Consejo de Administración y los Síndicos?</a:t>
            </a:r>
            <a:endParaRPr lang="es-ES_tradnl" i="1" u="sng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158" y="2071678"/>
            <a:ext cx="8229600" cy="4525963"/>
          </a:xfrm>
        </p:spPr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</a:rPr>
              <a:t>Formación de listas (integrada por alumnos de todos los cursos)</a:t>
            </a:r>
          </a:p>
          <a:p>
            <a:r>
              <a:rPr lang="es-ES_tradnl" dirty="0" smtClean="0">
                <a:solidFill>
                  <a:schemeClr val="bg1"/>
                </a:solidFill>
              </a:rPr>
              <a:t>Cada lista elabora cuatro propuestas</a:t>
            </a:r>
          </a:p>
          <a:p>
            <a:r>
              <a:rPr lang="es-ES_tradnl" dirty="0" smtClean="0">
                <a:solidFill>
                  <a:schemeClr val="bg1"/>
                </a:solidFill>
              </a:rPr>
              <a:t>Se realiza la campaña electoral</a:t>
            </a:r>
          </a:p>
          <a:p>
            <a:r>
              <a:rPr lang="es-ES_tradnl" dirty="0" smtClean="0">
                <a:solidFill>
                  <a:schemeClr val="bg1"/>
                </a:solidFill>
              </a:rPr>
              <a:t>El voto es electrónico</a:t>
            </a:r>
          </a:p>
          <a:p>
            <a:r>
              <a:rPr lang="es-ES_tradnl" dirty="0" smtClean="0">
                <a:solidFill>
                  <a:schemeClr val="bg1"/>
                </a:solidFill>
              </a:rPr>
              <a:t>Los síndicos surgen de la lista perdedora</a:t>
            </a:r>
          </a:p>
        </p:txBody>
      </p:sp>
      <p:sp>
        <p:nvSpPr>
          <p:cNvPr id="4" name="3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rgbClr val="FF0000">
              <a:alpha val="94000"/>
            </a:srgbClr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5" name="4 Imagen" descr="logo cooperativa(version 2008)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6" name="5 Imagen" descr="logo1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5929330"/>
            <a:ext cx="1984488" cy="583043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s-MX" sz="4800" b="1" i="1" u="sng" dirty="0" smtClean="0">
                <a:solidFill>
                  <a:schemeClr val="bg1"/>
                </a:solidFill>
                <a:latin typeface="Book Antiqua" pitchFamily="18" charset="0"/>
              </a:rPr>
              <a:t>¿Por qué se crearon y cómo funcionan las comisiones?</a:t>
            </a:r>
            <a:endParaRPr lang="es-ES_tradnl" sz="4800" b="1" u="sng" dirty="0">
              <a:solidFill>
                <a:schemeClr val="bg1"/>
              </a:solidFill>
              <a:latin typeface="Book Antiqua" pitchFamily="18" charset="0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2173307" y="2046301"/>
            <a:ext cx="5256213" cy="3311525"/>
            <a:chOff x="4221" y="1417"/>
            <a:chExt cx="6480" cy="3780"/>
          </a:xfrm>
        </p:grpSpPr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4221" y="1417"/>
              <a:ext cx="3060" cy="9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s-AR" sz="2000" b="1" i="1" dirty="0">
                  <a:latin typeface="Times New Roman" pitchFamily="18" charset="0"/>
                </a:rPr>
                <a:t>Coordinador General</a:t>
              </a:r>
            </a:p>
            <a:p>
              <a:pPr algn="ctr"/>
              <a:r>
                <a:rPr lang="es-AR" sz="2000" b="1" i="1" dirty="0">
                  <a:latin typeface="Times New Roman" pitchFamily="18" charset="0"/>
                </a:rPr>
                <a:t>(Presidente)</a:t>
              </a:r>
              <a:endParaRPr lang="es-ES" sz="2000" dirty="0">
                <a:latin typeface="Times New Roman" pitchFamily="18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7821" y="2317"/>
              <a:ext cx="288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s-AR" sz="1600" i="1" dirty="0">
                  <a:latin typeface="Times New Roman" pitchFamily="18" charset="0"/>
                </a:rPr>
                <a:t>Representante de Consejo de Administración</a:t>
              </a:r>
              <a:endParaRPr lang="es-ES" sz="1600" dirty="0">
                <a:latin typeface="Times New Roman" pitchFamily="18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4221" y="3397"/>
              <a:ext cx="306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s-AR" sz="1600" i="1" dirty="0">
                  <a:latin typeface="Times New Roman" pitchFamily="18" charset="0"/>
                </a:rPr>
                <a:t>Coordinador de Comisión</a:t>
              </a:r>
              <a:endParaRPr lang="es-ES" sz="1600" dirty="0">
                <a:latin typeface="Times New Roman" pitchFamily="18" charset="0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4221" y="4657"/>
              <a:ext cx="306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s-AR" sz="1600" i="1" dirty="0">
                  <a:latin typeface="Times New Roman" pitchFamily="18" charset="0"/>
                </a:rPr>
                <a:t>Integrantes  de Comisión</a:t>
              </a:r>
              <a:endParaRPr lang="es-ES" sz="1600" dirty="0">
                <a:latin typeface="Times New Roman" pitchFamily="18" charset="0"/>
              </a:endParaRP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7281" y="1777"/>
              <a:ext cx="18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_tradnl" dirty="0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7281" y="3577"/>
              <a:ext cx="18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_tradnl" dirty="0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9081" y="1777"/>
              <a:ext cx="0" cy="5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_tradnl" dirty="0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9081" y="3037"/>
              <a:ext cx="0" cy="5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_tradnl" dirty="0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5661" y="3937"/>
              <a:ext cx="0" cy="72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_tradnl" dirty="0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5661" y="2317"/>
              <a:ext cx="0" cy="10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_tradnl" dirty="0"/>
            </a:p>
          </p:txBody>
        </p:sp>
      </p:grpSp>
      <p:sp>
        <p:nvSpPr>
          <p:cNvPr id="18" name="17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rgbClr val="FF0000">
              <a:alpha val="94000"/>
            </a:srgbClr>
          </a:solidFill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9" name="18 Imagen" descr="logo cooperativa(version 2008)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20" name="19 Imagen" descr="logo1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5929330"/>
            <a:ext cx="1984488" cy="583043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logo cooperativa(version 2008)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285852" y="2643182"/>
            <a:ext cx="7572428" cy="2000264"/>
          </a:xfrm>
          <a:noFill/>
          <a:effectLst>
            <a:reflection blurRad="6350" stA="52000" endA="300" endPos="35000" dir="5400000" sy="-100000" algn="bl" rotWithShape="0"/>
          </a:effectLst>
        </p:spPr>
        <p:txBody>
          <a:bodyPr>
            <a:noAutofit/>
          </a:bodyPr>
          <a:lstStyle/>
          <a:p>
            <a:r>
              <a:rPr lang="es-ES_tradnl" sz="7200" i="1" spc="300" dirty="0" smtClean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Actividades que realiza</a:t>
            </a:r>
            <a:endParaRPr lang="es-ES_tradnl" sz="7200" i="1" spc="300" dirty="0">
              <a:solidFill>
                <a:schemeClr val="bg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8 Imagen" descr="intento de diapositiva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177916">
            <a:off x="-2134860" y="2106775"/>
            <a:ext cx="6762874" cy="2570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Marcador de contenido" descr="BAILE IC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00496" y="285728"/>
            <a:ext cx="2143140" cy="3086892"/>
          </a:xfrm>
        </p:spPr>
      </p:pic>
      <p:sp>
        <p:nvSpPr>
          <p:cNvPr id="4" name="3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chemeClr val="accent6">
              <a:alpha val="94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5" name="4 Imagen" descr="logo cooperativa(version 2008)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6" name="5 Imagen" descr="logo1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5929330"/>
            <a:ext cx="1984488" cy="583043"/>
          </a:xfrm>
          <a:prstGeom prst="rect">
            <a:avLst/>
          </a:prstGeom>
        </p:spPr>
      </p:pic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370" y="285728"/>
            <a:ext cx="349593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60802" y="3822066"/>
            <a:ext cx="2597148" cy="1624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3571876"/>
            <a:ext cx="308800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86578" y="500042"/>
            <a:ext cx="180340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291" y="71414"/>
            <a:ext cx="2483883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142852"/>
            <a:ext cx="4521676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5575444" y="2139804"/>
            <a:ext cx="5500726" cy="150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992" y="3929066"/>
            <a:ext cx="2921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chemeClr val="accent6">
              <a:alpha val="94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0" name="9 Imagen" descr="logo cooperativa(version 2008).wm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1" name="10 Imagen" descr="logo1.wm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158" y="5929330"/>
            <a:ext cx="1984488" cy="583043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797892"/>
            <a:ext cx="2450159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214290"/>
            <a:ext cx="3402000" cy="248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142844" y="714356"/>
            <a:ext cx="714380" cy="35456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s-ES_tradnl" sz="4800" i="1" dirty="0" smtClean="0">
                <a:solidFill>
                  <a:srgbClr val="FF0000"/>
                </a:solidFill>
              </a:rPr>
              <a:t>Agendas</a:t>
            </a:r>
            <a:endParaRPr lang="es-ES_tradnl" sz="4800" i="1" dirty="0">
              <a:solidFill>
                <a:srgbClr val="FF0000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chemeClr val="accent6">
              <a:alpha val="94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1" name="10 Imagen" descr="logo cooperativa(version 2008)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2" name="11 Imagen" descr="logo1.wm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5929330"/>
            <a:ext cx="1984488" cy="583043"/>
          </a:xfrm>
          <a:prstGeom prst="rect">
            <a:avLst/>
          </a:prstGeom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2797892"/>
            <a:ext cx="2286016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4875" y="214289"/>
            <a:ext cx="3196130" cy="248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chemeClr val="accent6">
              <a:alpha val="94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5" name="4 Imagen" descr="logo cooperativa(version 2008)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6" name="5 Imagen" descr="logo1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5929330"/>
            <a:ext cx="1984488" cy="583043"/>
          </a:xfrm>
          <a:prstGeom prst="rect">
            <a:avLst/>
          </a:prstGeom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214290"/>
            <a:ext cx="3468803" cy="248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25934" y="214290"/>
            <a:ext cx="3467624" cy="248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28860" y="2786058"/>
            <a:ext cx="2222079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5968" y="2786058"/>
            <a:ext cx="2212048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143000"/>
          </a:xfrm>
        </p:spPr>
        <p:txBody>
          <a:bodyPr>
            <a:normAutofit/>
          </a:bodyPr>
          <a:lstStyle/>
          <a:p>
            <a:r>
              <a:rPr lang="es-MX" sz="4800" b="1" i="1" u="sng" dirty="0" smtClean="0">
                <a:solidFill>
                  <a:schemeClr val="bg1"/>
                </a:solidFill>
                <a:latin typeface="Book Antiqua" pitchFamily="18" charset="0"/>
              </a:rPr>
              <a:t>Recursos con los que cuenta:</a:t>
            </a:r>
            <a:endParaRPr lang="es-ES_tradnl" sz="4800" b="1" u="sng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979613" y="1664791"/>
            <a:ext cx="5402262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•"/>
            </a:pPr>
            <a:r>
              <a:rPr lang="es-ES" sz="2600" i="1" dirty="0">
                <a:solidFill>
                  <a:schemeClr val="bg1"/>
                </a:solidFill>
                <a:latin typeface="Times New Roman" pitchFamily="18" charset="0"/>
              </a:rPr>
              <a:t>Laboratorios de Informática.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es-ES" sz="2600" i="1" dirty="0">
                <a:solidFill>
                  <a:schemeClr val="bg1"/>
                </a:solidFill>
                <a:latin typeface="Times New Roman" pitchFamily="18" charset="0"/>
              </a:rPr>
              <a:t>Profesores Capacitados.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es-ES" sz="2600" i="1" dirty="0">
                <a:solidFill>
                  <a:schemeClr val="bg1"/>
                </a:solidFill>
                <a:latin typeface="Times New Roman" pitchFamily="18" charset="0"/>
              </a:rPr>
              <a:t>Recursos propios de la cooperativa. </a:t>
            </a:r>
          </a:p>
        </p:txBody>
      </p:sp>
      <p:pic>
        <p:nvPicPr>
          <p:cNvPr id="8" name="7 Imagen" descr="DSC003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06" y="3482578"/>
            <a:ext cx="2786082" cy="2089562"/>
          </a:xfrm>
          <a:prstGeom prst="rect">
            <a:avLst/>
          </a:prstGeom>
        </p:spPr>
      </p:pic>
      <p:pic>
        <p:nvPicPr>
          <p:cNvPr id="9" name="8 Imagen" descr="DSC003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3482557"/>
            <a:ext cx="2786110" cy="2089583"/>
          </a:xfrm>
          <a:prstGeom prst="rect">
            <a:avLst/>
          </a:prstGeom>
        </p:spPr>
      </p:pic>
      <p:pic>
        <p:nvPicPr>
          <p:cNvPr id="10" name="9 Imagen" descr="DSC003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3429000"/>
            <a:ext cx="2786082" cy="2089562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chemeClr val="accent6">
              <a:alpha val="94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2" name="11 Imagen" descr="logo cooperativa(version 2008).wm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3" name="12 Imagen" descr="logo1.wm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58" y="5929330"/>
            <a:ext cx="1984488" cy="583043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6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6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650"/>
                            </p:stCondLst>
                            <p:childTnLst>
                              <p:par>
                                <p:cTn id="2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5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800" i="1" dirty="0" smtClean="0">
                <a:solidFill>
                  <a:srgbClr val="FF0000"/>
                </a:solidFill>
              </a:rPr>
              <a:t>Asamblea Constitutiva</a:t>
            </a:r>
            <a:endParaRPr lang="es-ES_tradnl" sz="4800" i="1" dirty="0">
              <a:solidFill>
                <a:srgbClr val="FF0000"/>
              </a:solidFill>
            </a:endParaRPr>
          </a:p>
        </p:txBody>
      </p:sp>
      <p:graphicFrame>
        <p:nvGraphicFramePr>
          <p:cNvPr id="6" name="Object 6"/>
          <p:cNvGraphicFramePr>
            <a:graphicFrameLocks noGrp="1" noChangeAspect="1"/>
          </p:cNvGraphicFramePr>
          <p:nvPr>
            <p:ph sz="half" idx="1"/>
          </p:nvPr>
        </p:nvGraphicFramePr>
        <p:xfrm>
          <a:off x="395288" y="1557338"/>
          <a:ext cx="4038600" cy="2630487"/>
        </p:xfrm>
        <a:graphic>
          <a:graphicData uri="http://schemas.openxmlformats.org/presentationml/2006/ole">
            <p:oleObj spid="_x0000_s25602" name="CorelPhotoPaint.Image.11" r:id="rId3" imgW="6150356" imgH="4004741" progId="CorelPhotoPaint.Image.11">
              <p:embed/>
            </p:oleObj>
          </a:graphicData>
        </a:graphic>
      </p:graphicFrame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79388" y="4292600"/>
            <a:ext cx="44640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sz="1600" b="1" dirty="0">
                <a:solidFill>
                  <a:schemeClr val="bg1"/>
                </a:solidFill>
              </a:rPr>
              <a:t>Presidentes de las listas que se postularon y algunos profesores dando a conocer los resultados de las elecciones.</a:t>
            </a:r>
            <a:endParaRPr lang="es-ES" sz="16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Object 9"/>
          <p:cNvGraphicFramePr>
            <a:graphicFrameLocks noGrp="1" noChangeAspect="1"/>
          </p:cNvGraphicFramePr>
          <p:nvPr/>
        </p:nvGraphicFramePr>
        <p:xfrm>
          <a:off x="4787900" y="2636838"/>
          <a:ext cx="4038600" cy="2719387"/>
        </p:xfrm>
        <a:graphic>
          <a:graphicData uri="http://schemas.openxmlformats.org/presentationml/2006/ole">
            <p:oleObj spid="_x0000_s25603" name="CorelPhotoPaint.Image.11" r:id="rId4" imgW="6199120" imgH="4175415" progId="CorelPhotoPaint.Image.11">
              <p:embed/>
            </p:oleObj>
          </a:graphicData>
        </a:graphic>
      </p:graphicFrame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716463" y="1773238"/>
            <a:ext cx="414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sz="1600" b="1" dirty="0">
                <a:solidFill>
                  <a:schemeClr val="bg1"/>
                </a:solidFill>
              </a:rPr>
              <a:t>Alumnos del establecimiento participando de la Asamblea Constitutiva.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chemeClr val="accent6">
              <a:alpha val="94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2" name="11 Imagen" descr="logo cooperativa(version 2008).wm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3" name="12 Imagen" descr="logo1.wm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58" y="5929330"/>
            <a:ext cx="1984488" cy="583043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5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4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45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4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450"/>
                            </p:stCondLst>
                            <p:childTnLst>
                              <p:par>
                                <p:cTn id="3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950"/>
                            </p:stCondLst>
                            <p:childTnLst>
                              <p:par>
                                <p:cTn id="4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>
          <a:xfrm>
            <a:off x="431800" y="300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5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+mj-lt"/>
                <a:ea typeface="+mj-ea"/>
                <a:cs typeface="+mj-cs"/>
              </a:rPr>
              <a:t>Cooperativismo</a:t>
            </a:r>
            <a:endParaRPr kumimoji="0" lang="es-ES" sz="54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520700" y="1993900"/>
            <a:ext cx="8229600" cy="2792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t-BR" sz="3200" dirty="0" smtClean="0">
                <a:solidFill>
                  <a:schemeClr val="bg2"/>
                </a:solidFill>
                <a:latin typeface="+mj-lt"/>
              </a:rPr>
              <a:t>Es</a:t>
            </a:r>
            <a:r>
              <a:rPr kumimoji="0" lang="pt-BR" sz="3200" b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un</a:t>
            </a:r>
            <a:r>
              <a:rPr kumimoji="0" lang="pt-BR" sz="3200" b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pt-BR" sz="3200" b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movimento social de carácter internacional fundado en princ</a:t>
            </a:r>
            <a:r>
              <a:rPr lang="pt-BR" sz="3200" dirty="0" smtClean="0">
                <a:solidFill>
                  <a:schemeClr val="bg2"/>
                </a:solidFill>
                <a:latin typeface="+mj-lt"/>
              </a:rPr>
              <a:t>i</a:t>
            </a:r>
            <a:r>
              <a:rPr kumimoji="0" lang="pt-BR" sz="3200" b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pios y valores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t-BR" sz="3200" b="0" i="1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3200" b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Es una doctrina que se plasma en la formación y existencia de </a:t>
            </a:r>
            <a:r>
              <a:rPr kumimoji="0" lang="es-ES_tradnl" sz="3200" b="0" u="none" strike="noStrike" kern="1200" cap="none" spc="0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las</a:t>
            </a:r>
            <a:r>
              <a:rPr kumimoji="0" lang="pt-BR" sz="3200" b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cooperativas</a:t>
            </a:r>
            <a:r>
              <a:rPr kumimoji="0" lang="es-ES" sz="32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endParaRPr kumimoji="0" lang="es-AR" sz="3200" b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s-AR" sz="32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s-ES" sz="32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chemeClr val="accent6">
              <a:alpha val="94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7" name="6 Imagen" descr="logo1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5929330"/>
            <a:ext cx="1984488" cy="583043"/>
          </a:xfrm>
          <a:prstGeom prst="rect">
            <a:avLst/>
          </a:prstGeom>
        </p:spPr>
      </p:pic>
      <p:pic>
        <p:nvPicPr>
          <p:cNvPr id="8" name="7 Imagen" descr="logo cooperativa(version 2008)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oope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1500174"/>
            <a:ext cx="4794250" cy="3505200"/>
          </a:xfrm>
          <a:prstGeom prst="rect">
            <a:avLst/>
          </a:prstGeom>
          <a:noFill/>
          <a:ln w="9525">
            <a:solidFill>
              <a:srgbClr val="9933FF"/>
            </a:solidFill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92275" y="5175268"/>
            <a:ext cx="56165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sz="1600" b="1" dirty="0">
                <a:solidFill>
                  <a:schemeClr val="bg1"/>
                </a:solidFill>
              </a:rPr>
              <a:t>Algunos miembros del primer Consejo de Administración de “Experiencia Joven” durante la visita a nuestra ciudad.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Visita del Presidente</a:t>
            </a:r>
            <a:r>
              <a:rPr kumimoji="0" lang="es-ES_tradnl" sz="4800" b="0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la ACI</a:t>
            </a:r>
            <a:endParaRPr kumimoji="0" lang="es-ES_tradnl" sz="4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chemeClr val="accent6">
              <a:alpha val="94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8" name="7 Imagen" descr="logo cooperativa(version 2008)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9" name="8 Imagen" descr="logo1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5929330"/>
            <a:ext cx="1984488" cy="583043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85750" y="357188"/>
            <a:ext cx="2928938" cy="1785937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_tradnl" sz="4800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Viaje a Colombia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_tradnl" sz="4800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(</a:t>
            </a:r>
            <a:r>
              <a:rPr lang="es-ES_tradnl" sz="48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2006)</a:t>
            </a:r>
            <a:endParaRPr lang="es-ES_tradnl" sz="4800" i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63" y="2197100"/>
            <a:ext cx="5072062" cy="3803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13" y="71438"/>
            <a:ext cx="4000500" cy="3000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8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428875"/>
            <a:ext cx="45720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chemeClr val="accent6">
              <a:alpha val="94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pic>
        <p:nvPicPr>
          <p:cNvPr id="10" name="9 Imagen" descr="logo cooperativa(version 2008).wm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1" name="10 Imagen" descr="logo1.wm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8" y="5929313"/>
            <a:ext cx="198437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10306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924175"/>
            <a:ext cx="3598862" cy="2700338"/>
          </a:xfrm>
          <a:prstGeom prst="rect">
            <a:avLst/>
          </a:prstGeom>
          <a:noFill/>
          <a:ln w="9525">
            <a:solidFill>
              <a:srgbClr val="9933FF"/>
            </a:solidFill>
            <a:miter lim="800000"/>
            <a:headEnd/>
            <a:tailEnd/>
          </a:ln>
        </p:spPr>
      </p:pic>
      <p:pic>
        <p:nvPicPr>
          <p:cNvPr id="5" name="Picture 9" descr="P10306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5488" y="260350"/>
            <a:ext cx="4537075" cy="3403600"/>
          </a:xfrm>
          <a:prstGeom prst="rect">
            <a:avLst/>
          </a:prstGeom>
          <a:noFill/>
          <a:ln w="12700">
            <a:solidFill>
              <a:srgbClr val="9933FF"/>
            </a:solidFill>
            <a:miter lim="800000"/>
            <a:headEnd/>
            <a:tailEnd/>
          </a:ln>
        </p:spPr>
      </p:pic>
      <p:pic>
        <p:nvPicPr>
          <p:cNvPr id="6" name="Picture 13" descr="P1030646"/>
          <p:cNvPicPr>
            <a:picLocks noChangeAspect="1" noChangeArrowheads="1"/>
          </p:cNvPicPr>
          <p:nvPr/>
        </p:nvPicPr>
        <p:blipFill>
          <a:blip r:embed="rId4"/>
          <a:srcRect l="14597" t="15666" r="11836"/>
          <a:stretch>
            <a:fillRect/>
          </a:stretch>
        </p:blipFill>
        <p:spPr bwMode="auto">
          <a:xfrm>
            <a:off x="2141538" y="830263"/>
            <a:ext cx="2359025" cy="2027237"/>
          </a:xfrm>
          <a:prstGeom prst="rect">
            <a:avLst/>
          </a:prstGeom>
          <a:noFill/>
          <a:ln w="9525">
            <a:solidFill>
              <a:srgbClr val="9933FF"/>
            </a:solidFill>
            <a:miter lim="800000"/>
            <a:headEnd/>
            <a:tailEnd/>
          </a:ln>
        </p:spPr>
      </p:pic>
      <p:pic>
        <p:nvPicPr>
          <p:cNvPr id="7" name="Picture 15" descr="P103065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4300" y="3789363"/>
            <a:ext cx="2449513" cy="1838325"/>
          </a:xfrm>
          <a:prstGeom prst="rect">
            <a:avLst/>
          </a:prstGeom>
          <a:noFill/>
          <a:ln w="9525">
            <a:solidFill>
              <a:srgbClr val="9933FF"/>
            </a:solidFill>
            <a:miter lim="800000"/>
            <a:headEnd/>
            <a:tailEnd/>
          </a:ln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6588125" y="3933825"/>
            <a:ext cx="2016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sz="1600" b="1">
                <a:solidFill>
                  <a:schemeClr val="bg1"/>
                </a:solidFill>
                <a:latin typeface="Calibri" pitchFamily="34" charset="0"/>
              </a:rPr>
              <a:t>Encuentro Nacional de Consejos de Administración de Cooperativas Escolares.</a:t>
            </a:r>
            <a:endParaRPr lang="es-ES" sz="16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-357188" y="357188"/>
            <a:ext cx="2928938" cy="1785937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_tradnl" sz="4800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Viaje a la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_tradnl" sz="4800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Pampa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_tradnl" sz="4800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(2007)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chemeClr val="accent6">
              <a:alpha val="94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pic>
        <p:nvPicPr>
          <p:cNvPr id="15" name="14 Imagen" descr="logo cooperativa(version 2008).wm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6" name="15 Imagen" descr="logo1.wm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88" y="5929313"/>
            <a:ext cx="198437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400"/>
                            </p:stCondLst>
                            <p:childTnLst>
                              <p:par>
                                <p:cTn id="3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214313" y="357188"/>
            <a:ext cx="2928938" cy="1785937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_tradnl" sz="4800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Viaje a Chaco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_tradnl" sz="4800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(2009)</a:t>
            </a: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57188" y="4286250"/>
            <a:ext cx="2016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AR" sz="1600" b="1">
                <a:solidFill>
                  <a:schemeClr val="bg1"/>
                </a:solidFill>
                <a:latin typeface="Calibri" pitchFamily="34" charset="0"/>
              </a:rPr>
              <a:t>Encuentro Nacional de Consejos de Administración de Cooperativas Escolares.</a:t>
            </a:r>
            <a:endParaRPr lang="es-ES" sz="1600" b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0613" y="357188"/>
            <a:ext cx="6497637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chemeClr val="accent6">
              <a:alpha val="94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pic>
        <p:nvPicPr>
          <p:cNvPr id="10" name="9 Imagen" descr="logo cooperativa(version 2008)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1" name="10 Imagen" descr="logo1.wm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8" y="5929313"/>
            <a:ext cx="198437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9" name="Picture 9" descr="C:\Documents and Settings\Administrador\Escritorio\Nueva carpeta\Mendoza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1200" y="2605088"/>
            <a:ext cx="4337050" cy="325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500063" y="357188"/>
            <a:ext cx="2928937" cy="1785937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_tradnl" sz="4800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Viaje a Mendoza (2009)</a:t>
            </a:r>
          </a:p>
        </p:txBody>
      </p:sp>
      <p:pic>
        <p:nvPicPr>
          <p:cNvPr id="30730" name="Picture 10" descr="C:\Documents and Settings\Administrador\Escritorio\Nueva carpeta\Mendoza 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71438"/>
            <a:ext cx="4071938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chemeClr val="accent6">
              <a:alpha val="94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pic>
        <p:nvPicPr>
          <p:cNvPr id="10" name="9 Imagen" descr="logo1.wm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5929313"/>
            <a:ext cx="198437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logo cooperativa(version 2008).wm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30728" name="Picture 8" descr="C:\Documents and Settings\Administrador\Escritorio\Nueva carpeta\mendoza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5" y="2428875"/>
            <a:ext cx="4429125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00"/>
                            </p:stCondLst>
                            <p:childTnLst>
                              <p:par>
                                <p:cTn id="2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285750" y="357188"/>
            <a:ext cx="2928938" cy="1785937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_tradnl" sz="4800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Viaje a Brasil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_tradnl" sz="4800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(2009)</a:t>
            </a:r>
          </a:p>
        </p:txBody>
      </p:sp>
      <p:pic>
        <p:nvPicPr>
          <p:cNvPr id="45058" name="Picture 2" descr="C:\Documents and Settings\Administrador\Mis documentos\Brasil\Anabella\DSC005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1438" y="2286000"/>
            <a:ext cx="4976812" cy="373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C:\Documents and Settings\Administrador\Mis documentos\Brasil\Anabella\DSC006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2571750"/>
            <a:ext cx="4191000" cy="3143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5060" name="Picture 4" descr="C:\Documents and Settings\Administrador\Mis documentos\Brasil\Anabella\DSC011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63" y="53975"/>
            <a:ext cx="3929062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chemeClr val="accent6">
              <a:alpha val="94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pic>
        <p:nvPicPr>
          <p:cNvPr id="10" name="9 Imagen" descr="logo1.wm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8" y="5929313"/>
            <a:ext cx="198437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logo cooperativa(version 2008).wm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50"/>
                            </p:stCondLst>
                            <p:childTnLst>
                              <p:par>
                                <p:cTn id="2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5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85975" y="-4857750"/>
            <a:ext cx="5429250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 Título"/>
          <p:cNvSpPr txBox="1">
            <a:spLocks/>
          </p:cNvSpPr>
          <p:nvPr/>
        </p:nvSpPr>
        <p:spPr>
          <a:xfrm>
            <a:off x="785813" y="357188"/>
            <a:ext cx="2786062" cy="1571625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_tradnl" sz="4800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Viaje a la Patagonia (2010)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chemeClr val="accent6">
              <a:alpha val="94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pic>
        <p:nvPicPr>
          <p:cNvPr id="32775" name="15 Imagen" descr="logo1.wm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5929313"/>
            <a:ext cx="198437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8 Imagen" descr="bariloch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857500"/>
            <a:ext cx="4071937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10 Imagen" descr="DSC0076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500" y="71438"/>
            <a:ext cx="4357688" cy="326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14 Imagen" descr="logo cooperativa(version 2008).wm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32779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313" y="2428875"/>
            <a:ext cx="4429125" cy="332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000148"/>
          </a:xfrm>
        </p:spPr>
        <p:txBody>
          <a:bodyPr>
            <a:normAutofit fontScale="90000"/>
          </a:bodyPr>
          <a:lstStyle/>
          <a:p>
            <a:r>
              <a:rPr lang="es-ES_tradnl" i="1" dirty="0" smtClean="0">
                <a:solidFill>
                  <a:srgbClr val="FF0000"/>
                </a:solidFill>
              </a:rPr>
              <a:t>Viaje a Alberti – Buenos Aires (2010)</a:t>
            </a:r>
            <a:endParaRPr lang="es-ES_tradnl" i="1" dirty="0">
              <a:solidFill>
                <a:srgbClr val="FF0000"/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928670"/>
            <a:ext cx="6453233" cy="48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chemeClr val="accent6">
              <a:alpha val="94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5" name="4 Imagen" descr="logo cooperativa(version 2008)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6" name="5 Imagen" descr="logo1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5929330"/>
            <a:ext cx="1984488" cy="583043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214422"/>
          </a:xfrm>
        </p:spPr>
        <p:txBody>
          <a:bodyPr>
            <a:normAutofit fontScale="90000"/>
          </a:bodyPr>
          <a:lstStyle/>
          <a:p>
            <a:r>
              <a:rPr lang="es-ES" i="1" dirty="0" smtClean="0">
                <a:solidFill>
                  <a:srgbClr val="FF0000"/>
                </a:solidFill>
              </a:rPr>
              <a:t>Viaje a Huerta Grande Córdoba (2010)</a:t>
            </a:r>
            <a:endParaRPr lang="es-ES" i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2285992"/>
            <a:ext cx="2786082" cy="335758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sz="2400" dirty="0" smtClean="0">
                <a:solidFill>
                  <a:schemeClr val="bg1"/>
                </a:solidFill>
              </a:rPr>
              <a:t>      </a:t>
            </a:r>
            <a:r>
              <a:rPr lang="es-AR" sz="2400" b="1" dirty="0" smtClean="0">
                <a:solidFill>
                  <a:schemeClr val="bg1"/>
                </a:solidFill>
              </a:rPr>
              <a:t>Encuentro Nacional de Consejos de Administración de Cooperativas Escolares 2010.</a:t>
            </a:r>
            <a:endParaRPr lang="es-ES" sz="2400" b="1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es-ES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264436"/>
            <a:ext cx="5728694" cy="4664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chemeClr val="accent6">
              <a:alpha val="94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7" name="6 Imagen" descr="logo1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5929330"/>
            <a:ext cx="1984488" cy="583043"/>
          </a:xfrm>
          <a:prstGeom prst="rect">
            <a:avLst/>
          </a:prstGeom>
        </p:spPr>
      </p:pic>
      <p:pic>
        <p:nvPicPr>
          <p:cNvPr id="8" name="7 Imagen" descr="logo cooperativa(version 2008)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72"/>
          </a:xfrm>
        </p:spPr>
        <p:txBody>
          <a:bodyPr/>
          <a:lstStyle/>
          <a:p>
            <a:r>
              <a:rPr lang="es-ES_tradnl" i="1" dirty="0" smtClean="0">
                <a:solidFill>
                  <a:srgbClr val="FF0000"/>
                </a:solidFill>
              </a:rPr>
              <a:t>Viaje a Nova Petrópolis (2010)</a:t>
            </a:r>
            <a:endParaRPr lang="es-ES_tradnl" i="1" dirty="0">
              <a:solidFill>
                <a:srgbClr val="FF0000"/>
              </a:solidFill>
            </a:endParaRP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5 Imagen" descr="33977_1775107657006_1218771960_32120314_7366057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68429">
            <a:off x="214282" y="928670"/>
            <a:ext cx="4458284" cy="3343713"/>
          </a:xfrm>
          <a:prstGeom prst="rect">
            <a:avLst/>
          </a:prstGeom>
        </p:spPr>
      </p:pic>
      <p:pic>
        <p:nvPicPr>
          <p:cNvPr id="8" name="7 Imagen" descr="154105_1707607098277_1481041898_1799213_6798347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59957">
            <a:off x="4705772" y="1390524"/>
            <a:ext cx="4119888" cy="3089916"/>
          </a:xfrm>
          <a:prstGeom prst="rect">
            <a:avLst/>
          </a:prstGeom>
        </p:spPr>
      </p:pic>
      <p:pic>
        <p:nvPicPr>
          <p:cNvPr id="9" name="8 Imagen" descr="154154_1702239645878_1534567090_31695854_6498419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4357694"/>
            <a:ext cx="3143240" cy="2357430"/>
          </a:xfrm>
          <a:prstGeom prst="rect">
            <a:avLst/>
          </a:prstGeom>
        </p:spPr>
      </p:pic>
      <p:pic>
        <p:nvPicPr>
          <p:cNvPr id="10" name="9 Imagen" descr="163004_1702237165816_1534567090_31695844_4916429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24" y="3714752"/>
            <a:ext cx="3952871" cy="2964653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54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+mj-lt"/>
                <a:ea typeface="+mj-ea"/>
                <a:cs typeface="+mj-cs"/>
              </a:rPr>
              <a:t>Cooperativa</a:t>
            </a:r>
            <a:endParaRPr kumimoji="0" lang="es-ES" sz="540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714348" y="1500174"/>
            <a:ext cx="7691465" cy="3956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s-AR" sz="32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s-AR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	</a:t>
            </a:r>
            <a:r>
              <a:rPr lang="es-ES_tradnl" sz="3200" dirty="0" smtClean="0">
                <a:solidFill>
                  <a:schemeClr val="bg2"/>
                </a:solidFill>
                <a:latin typeface="+mj-lt"/>
              </a:rPr>
              <a:t>Es una </a:t>
            </a:r>
            <a:r>
              <a:rPr kumimoji="0" lang="es-ES_tradnl" sz="3200" b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_tradnl" sz="32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ASOCIACIÓN</a:t>
            </a:r>
            <a:r>
              <a:rPr kumimoji="0" lang="es-ES_tradnl" sz="3200" b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DE PERSONAS </a:t>
            </a:r>
            <a:r>
              <a:rPr kumimoji="0" lang="es-ES_tradnl" sz="3200" b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que se se han unido para hacer frente a sus necesidades </a:t>
            </a:r>
            <a:r>
              <a:rPr lang="es-ES_tradnl" sz="3200" dirty="0" smtClean="0">
                <a:solidFill>
                  <a:schemeClr val="bg2"/>
                </a:solidFill>
                <a:latin typeface="+mj-lt"/>
              </a:rPr>
              <a:t>y</a:t>
            </a:r>
            <a:r>
              <a:rPr kumimoji="0" lang="es-ES_tradnl" sz="3200" b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aspiraciones económicas, sociales y culturales comunes por medio de una</a:t>
            </a:r>
            <a:r>
              <a:rPr kumimoji="0" lang="es-ES_tradnl" sz="32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_tradnl" sz="3200" b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EMPRESA</a:t>
            </a:r>
            <a:r>
              <a:rPr kumimoji="0" lang="es-ES_tradnl" sz="32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_tradnl" sz="3200" b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 propiedades conjunta democráticamente controladas 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s-ES" sz="3200" b="0" i="1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chemeClr val="accent6">
              <a:alpha val="94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7" name="6 Imagen" descr="logo1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5929330"/>
            <a:ext cx="1984488" cy="583043"/>
          </a:xfrm>
          <a:prstGeom prst="rect">
            <a:avLst/>
          </a:prstGeom>
        </p:spPr>
      </p:pic>
      <p:pic>
        <p:nvPicPr>
          <p:cNvPr id="8" name="7 Imagen" descr="logo cooperativa(version 2008)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2428868"/>
            <a:ext cx="8229600" cy="1143000"/>
          </a:xfrm>
        </p:spPr>
        <p:txBody>
          <a:bodyPr>
            <a:noAutofit/>
          </a:bodyPr>
          <a:lstStyle/>
          <a:p>
            <a:r>
              <a:rPr lang="es-ES_tradnl" sz="7200" i="1" dirty="0" smtClean="0">
                <a:solidFill>
                  <a:schemeClr val="bg1"/>
                </a:solidFill>
              </a:rPr>
              <a:t>MUCHAS GRACIAS</a:t>
            </a:r>
            <a:endParaRPr lang="es-ES_tradnl" sz="7200" i="1" dirty="0">
              <a:solidFill>
                <a:schemeClr val="bg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chemeClr val="accent6">
              <a:alpha val="94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5" name="4 Imagen" descr="logo cooperativa(version 2008)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6" name="5 Imagen" descr="logo1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5929330"/>
            <a:ext cx="1984488" cy="583043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/>
          </p:cNvSpPr>
          <p:nvPr>
            <p:ph type="title" idx="4294967295"/>
          </p:nvPr>
        </p:nvSpPr>
        <p:spPr>
          <a:xfrm>
            <a:off x="357158" y="57148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BR" sz="5400" i="1" dirty="0" smtClean="0">
                <a:solidFill>
                  <a:srgbClr val="FF0000"/>
                </a:solidFill>
              </a:rPr>
              <a:t>¿Qué </a:t>
            </a:r>
            <a:r>
              <a:rPr lang="pt-BR" sz="5400" i="1" dirty="0" err="1" smtClean="0">
                <a:solidFill>
                  <a:srgbClr val="FF0000"/>
                </a:solidFill>
              </a:rPr>
              <a:t>es</a:t>
            </a:r>
            <a:r>
              <a:rPr lang="pt-BR" sz="5400" i="1" dirty="0" smtClean="0">
                <a:solidFill>
                  <a:srgbClr val="FF0000"/>
                </a:solidFill>
              </a:rPr>
              <a:t> una Cooperativa Escolar?</a:t>
            </a:r>
            <a:endParaRPr lang="es-ES" sz="5400" i="1" dirty="0" smtClean="0">
              <a:solidFill>
                <a:srgbClr val="FF9900"/>
              </a:solidFill>
            </a:endParaRPr>
          </a:p>
        </p:txBody>
      </p:sp>
      <p:sp>
        <p:nvSpPr>
          <p:cNvPr id="102403" name="Rectangle 3"/>
          <p:cNvSpPr>
            <a:spLocks noGrp="1"/>
          </p:cNvSpPr>
          <p:nvPr>
            <p:ph type="body" idx="4294967295"/>
          </p:nvPr>
        </p:nvSpPr>
        <p:spPr>
          <a:xfrm>
            <a:off x="539750" y="2222500"/>
            <a:ext cx="8229600" cy="32194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	Una Cooperativa Escolar </a:t>
            </a:r>
            <a:r>
              <a:rPr lang="pt-BR" dirty="0" err="1" smtClean="0">
                <a:solidFill>
                  <a:schemeClr val="bg1"/>
                </a:solidFill>
                <a:latin typeface="+mj-lt"/>
              </a:rPr>
              <a:t>es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 una </a:t>
            </a:r>
            <a:r>
              <a:rPr lang="pt-BR" b="1" dirty="0" smtClean="0">
                <a:solidFill>
                  <a:srgbClr val="FF0000"/>
                </a:solidFill>
                <a:latin typeface="+mj-lt"/>
              </a:rPr>
              <a:t>asociación de alumnos, 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promovida y sugerida por los profesores. </a:t>
            </a:r>
            <a:r>
              <a:rPr lang="pt-BR" b="1" dirty="0" smtClean="0">
                <a:solidFill>
                  <a:srgbClr val="FF0000"/>
                </a:solidFill>
                <a:latin typeface="+mj-lt"/>
              </a:rPr>
              <a:t>Dirigida por los propios alumnos</a:t>
            </a:r>
            <a:r>
              <a:rPr lang="pt-BR" dirty="0" smtClean="0">
                <a:solidFill>
                  <a:srgbClr val="FF0000"/>
                </a:solidFill>
                <a:latin typeface="+mj-lt"/>
              </a:rPr>
              <a:t>, </a:t>
            </a:r>
            <a:r>
              <a:rPr lang="pt-BR" dirty="0" smtClean="0">
                <a:solidFill>
                  <a:schemeClr val="bg1"/>
                </a:solidFill>
                <a:latin typeface="+mj-lt"/>
              </a:rPr>
              <a:t>ya que por este medio se despierta una visión clara de las responsabilidades cívicas, sociales, morales y económicas.</a:t>
            </a:r>
            <a:endParaRPr lang="es-ES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6076968"/>
            <a:ext cx="9144000" cy="500066"/>
          </a:xfrm>
          <a:prstGeom prst="rect">
            <a:avLst/>
          </a:prstGeom>
          <a:solidFill>
            <a:schemeClr val="accent6">
              <a:alpha val="94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pic>
        <p:nvPicPr>
          <p:cNvPr id="5" name="4 Imagen" descr="logo cooperativa(version 2008)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78772" y="57197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2" name="11 Imagen" descr="logo1.wm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688" y="6005513"/>
            <a:ext cx="198437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/>
      <p:bldP spid="102403" grpId="0" build="p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225536"/>
          </a:xfrm>
        </p:spPr>
        <p:txBody>
          <a:bodyPr>
            <a:normAutofit/>
          </a:bodyPr>
          <a:lstStyle/>
          <a:p>
            <a:r>
              <a:rPr lang="es-ES" i="1" u="sng" dirty="0" smtClean="0">
                <a:solidFill>
                  <a:schemeClr val="bg1"/>
                </a:solidFill>
                <a:latin typeface="Book Antiqua" pitchFamily="18" charset="0"/>
                <a:cs typeface="Arial" pitchFamily="34" charset="0"/>
              </a:rPr>
              <a:t>Nuestra Cooperativa se dedica a:</a:t>
            </a:r>
            <a:endParaRPr lang="es-ES_tradnl" i="1" u="sng" dirty="0">
              <a:solidFill>
                <a:schemeClr val="bg1"/>
              </a:solidFill>
              <a:latin typeface="Book Antiqua" pitchFamily="18" charset="0"/>
              <a:cs typeface="Arial" pitchFamily="34" charset="0"/>
            </a:endParaRPr>
          </a:p>
        </p:txBody>
      </p:sp>
      <p:pic>
        <p:nvPicPr>
          <p:cNvPr id="5" name="4 Marcador de contenido" descr="DSC017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501" y="1955404"/>
            <a:ext cx="2917301" cy="21879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3 Rectángulo"/>
          <p:cNvSpPr/>
          <p:nvPr/>
        </p:nvSpPr>
        <p:spPr>
          <a:xfrm>
            <a:off x="1714480" y="1214422"/>
            <a:ext cx="6000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Diseño gráfico y tarjetería artesanal</a:t>
            </a:r>
            <a:endParaRPr lang="es-ES_tradnl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5 Imagen" descr="DSC017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4177" y="2000240"/>
            <a:ext cx="2762269" cy="207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6 Imagen" descr="DSC017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60" y="1928802"/>
            <a:ext cx="2857520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8 Imagen" descr="DSC017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4500570"/>
            <a:ext cx="2762269" cy="20717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9 Imagen" descr="DSC017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00364" y="4500594"/>
            <a:ext cx="2857488" cy="2143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10 Imagen" descr="DSC0178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43636" y="4500570"/>
            <a:ext cx="2643206" cy="1982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28860" y="2857504"/>
            <a:ext cx="4429156" cy="1143000"/>
          </a:xfrm>
          <a:noFill/>
          <a:effectLst>
            <a:reflection blurRad="6350" stA="52000" endA="300" endPos="35000" dir="5400000" sy="-100000" algn="bl" rotWithShape="0"/>
          </a:effectLst>
        </p:spPr>
        <p:txBody>
          <a:bodyPr>
            <a:noAutofit/>
          </a:bodyPr>
          <a:lstStyle/>
          <a:p>
            <a:r>
              <a:rPr lang="es-ES_tradnl" sz="8800" i="1" spc="300" dirty="0" smtClean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Historia</a:t>
            </a:r>
            <a:endParaRPr lang="es-ES_tradnl" sz="8800" i="1" spc="300" dirty="0">
              <a:solidFill>
                <a:schemeClr val="bg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6 Imagen" descr="logo cooperativa(version 2008)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5" name="4 Imagen" descr="intento de diapositiva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177916">
            <a:off x="-2134860" y="2106775"/>
            <a:ext cx="6762874" cy="2570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5400" i="1" u="sng" dirty="0" smtClean="0">
                <a:solidFill>
                  <a:schemeClr val="bg1"/>
                </a:solidFill>
                <a:latin typeface="Book Antiqua" pitchFamily="18" charset="0"/>
              </a:rPr>
              <a:t>¿Por qué se creó?</a:t>
            </a:r>
            <a:endParaRPr lang="es-ES_tradnl" sz="5400" u="sng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1538" y="1857364"/>
            <a:ext cx="7400948" cy="3686188"/>
          </a:xfrm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ES" i="1" dirty="0" smtClean="0">
                <a:solidFill>
                  <a:schemeClr val="bg1"/>
                </a:solidFill>
                <a:latin typeface="Times New Roman" pitchFamily="18" charset="0"/>
              </a:rPr>
              <a:t> Por el origen cooperativo del ICES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" i="1" dirty="0" smtClean="0">
                <a:solidFill>
                  <a:schemeClr val="bg1"/>
                </a:solidFill>
                <a:latin typeface="Times New Roman" pitchFamily="18" charset="0"/>
              </a:rPr>
              <a:t> Impulsado por la Casa Cooperativa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" i="1" dirty="0" smtClean="0">
                <a:solidFill>
                  <a:schemeClr val="bg1"/>
                </a:solidFill>
                <a:latin typeface="Times New Roman" pitchFamily="18" charset="0"/>
              </a:rPr>
              <a:t> Por el potencial de la escuela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" i="1" dirty="0" smtClean="0">
                <a:solidFill>
                  <a:schemeClr val="bg1"/>
                </a:solidFill>
                <a:latin typeface="Times New Roman" pitchFamily="18" charset="0"/>
              </a:rPr>
              <a:t>Por pertenecer a Sunchales, “Capital Nacional del Cooperativismo”</a:t>
            </a:r>
          </a:p>
          <a:p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chemeClr val="accent6">
              <a:alpha val="94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5" name="4 Imagen" descr="logo cooperativa(version 2008)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2" name="11 Imagen" descr="logo1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5929330"/>
            <a:ext cx="1984488" cy="583043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</p:spPr>
        <p:txBody>
          <a:bodyPr>
            <a:noAutofit/>
          </a:bodyPr>
          <a:lstStyle/>
          <a:p>
            <a:r>
              <a:rPr lang="es-MX" i="1" u="sng" dirty="0" smtClean="0">
                <a:solidFill>
                  <a:schemeClr val="bg1"/>
                </a:solidFill>
                <a:latin typeface="Book Antiqua" pitchFamily="18" charset="0"/>
              </a:rPr>
              <a:t>¿Cuál es el significado de su nombre?</a:t>
            </a:r>
            <a:endParaRPr lang="es-ES_tradnl" u="sng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42910" y="2071678"/>
            <a:ext cx="7889901" cy="328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s-MX" sz="2400" i="1" dirty="0">
                <a:solidFill>
                  <a:schemeClr val="bg1"/>
                </a:solidFill>
                <a:latin typeface="Times New Roman" pitchFamily="18" charset="0"/>
              </a:rPr>
              <a:t>El nombre de nuestra cooperativa surgió de una elección realizada en el año 2004 por un grupo de alumnos que en ese entonces cursaba el 2° año de la Modalidad de Economía y Gestión de las Organizaciones </a:t>
            </a:r>
          </a:p>
          <a:p>
            <a:pPr algn="just">
              <a:spcBef>
                <a:spcPct val="20000"/>
              </a:spcBef>
            </a:pPr>
            <a:endParaRPr lang="es-MX" sz="2400" b="1" i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es-MX" sz="2400" b="1" i="1" dirty="0">
                <a:solidFill>
                  <a:schemeClr val="bg1"/>
                </a:solidFill>
                <a:latin typeface="Times New Roman" pitchFamily="18" charset="0"/>
              </a:rPr>
              <a:t>“Experiencia Joven”</a:t>
            </a:r>
            <a:r>
              <a:rPr lang="es-MX" sz="2400" i="1" dirty="0">
                <a:solidFill>
                  <a:schemeClr val="bg1"/>
                </a:solidFill>
                <a:latin typeface="Times New Roman" pitchFamily="18" charset="0"/>
              </a:rPr>
              <a:t>;refleja la idea con que se trabaja en nuestra cooperativa</a:t>
            </a:r>
            <a:endParaRPr lang="es-ES" sz="2400" dirty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s-ES" sz="2000" dirty="0">
              <a:latin typeface="Times New Roman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6000768"/>
            <a:ext cx="9144000" cy="500066"/>
          </a:xfrm>
          <a:prstGeom prst="rect">
            <a:avLst/>
          </a:prstGeom>
          <a:solidFill>
            <a:schemeClr val="accent6">
              <a:alpha val="94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9" name="8 Imagen" descr="logo cooperativa(version 2008)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72" y="5643578"/>
            <a:ext cx="1147978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0" name="9 Imagen" descr="logo1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5929330"/>
            <a:ext cx="1984488" cy="583043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</TotalTime>
  <Words>675</Words>
  <Application>Microsoft Office PowerPoint</Application>
  <PresentationFormat>Presentación en pantalla (4:3)</PresentationFormat>
  <Paragraphs>117</Paragraphs>
  <Slides>40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40</vt:i4>
      </vt:variant>
    </vt:vector>
  </HeadingPairs>
  <TitlesOfParts>
    <vt:vector size="43" baseType="lpstr">
      <vt:lpstr>Tema de Office</vt:lpstr>
      <vt:lpstr>CorelPhotoPaint.Image.8</vt:lpstr>
      <vt:lpstr>CorelPhotoPaint.Image.11</vt:lpstr>
      <vt:lpstr>Cooperativa Escolar “Experiencia Joven”  Personería Escolar Nº 15/07</vt:lpstr>
      <vt:lpstr>Sunchales- Argentina</vt:lpstr>
      <vt:lpstr>Diapositiva 3</vt:lpstr>
      <vt:lpstr>Diapositiva 4</vt:lpstr>
      <vt:lpstr>¿Qué es una Cooperativa Escolar?</vt:lpstr>
      <vt:lpstr>Nuestra Cooperativa se dedica a:</vt:lpstr>
      <vt:lpstr>Historia</vt:lpstr>
      <vt:lpstr>¿Por qué se creó?</vt:lpstr>
      <vt:lpstr>¿Cuál es el significado de su nombre?</vt:lpstr>
      <vt:lpstr>Logo de la Cooperativa</vt:lpstr>
      <vt:lpstr>¿Qué representa el logo de nuestra cooperativa?</vt:lpstr>
      <vt:lpstr>Asamblea constitutiva</vt:lpstr>
      <vt:lpstr>Consejos de Administración</vt:lpstr>
      <vt:lpstr>Consejos de Administración</vt:lpstr>
      <vt:lpstr>Consejos de Administración</vt:lpstr>
      <vt:lpstr>Consejo de Administración Actual</vt:lpstr>
      <vt:lpstr>Objetivos</vt:lpstr>
      <vt:lpstr>Los objetivos fundamentales de nuestra cooperativa son: </vt:lpstr>
      <vt:lpstr>Diapositiva 19</vt:lpstr>
      <vt:lpstr>Organigrama</vt:lpstr>
      <vt:lpstr>¿Cómo surge el Consejo de Administración y los Síndicos?</vt:lpstr>
      <vt:lpstr>¿Por qué se crearon y cómo funcionan las comisiones?</vt:lpstr>
      <vt:lpstr>Actividades que realiza</vt:lpstr>
      <vt:lpstr>Diapositiva 24</vt:lpstr>
      <vt:lpstr>Diapositiva 25</vt:lpstr>
      <vt:lpstr>Diapositiva 26</vt:lpstr>
      <vt:lpstr>Diapositiva 27</vt:lpstr>
      <vt:lpstr>Recursos con los que cuenta:</vt:lpstr>
      <vt:lpstr>Asamblea Constitutiva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Viaje a Alberti – Buenos Aires (2010)</vt:lpstr>
      <vt:lpstr>Viaje a Huerta Grande Córdoba (2010)</vt:lpstr>
      <vt:lpstr>Viaje a Nova Petrópolis (2010)</vt:lpstr>
      <vt:lpstr>MUCHAS GRACIAS</vt:lpstr>
    </vt:vector>
  </TitlesOfParts>
  <Company>Windows uE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Cooperativa Escolar “Experiencia Joven”  Personería Escolar Nº 15/07</dc:title>
  <dc:creator>WinuE</dc:creator>
  <cp:lastModifiedBy>I.C.E.S</cp:lastModifiedBy>
  <cp:revision>122</cp:revision>
  <dcterms:created xsi:type="dcterms:W3CDTF">2009-12-03T19:05:28Z</dcterms:created>
  <dcterms:modified xsi:type="dcterms:W3CDTF">2011-03-31T16:17:01Z</dcterms:modified>
</cp:coreProperties>
</file>